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8"/>
  </p:notesMasterIdLst>
  <p:sldIdLst>
    <p:sldId id="264" r:id="rId5"/>
    <p:sldId id="547" r:id="rId6"/>
    <p:sldId id="544" r:id="rId7"/>
    <p:sldId id="604" r:id="rId8"/>
    <p:sldId id="607" r:id="rId9"/>
    <p:sldId id="612" r:id="rId10"/>
    <p:sldId id="613" r:id="rId11"/>
    <p:sldId id="608" r:id="rId12"/>
    <p:sldId id="611" r:id="rId13"/>
    <p:sldId id="609" r:id="rId14"/>
    <p:sldId id="605" r:id="rId15"/>
    <p:sldId id="606" r:id="rId16"/>
    <p:sldId id="272" r:id="rId17"/>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15585" userDrawn="1">
          <p15:clr>
            <a:srgbClr val="A4A3A4"/>
          </p15:clr>
        </p15:guide>
        <p15:guide id="2" pos="2103"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385BC5-A3DF-4882-864B-C834F7B200CC}" v="208" dt="2021-04-27T12:25:02.3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84925" autoAdjust="0"/>
  </p:normalViewPr>
  <p:slideViewPr>
    <p:cSldViewPr snapToGrid="0">
      <p:cViewPr varScale="1">
        <p:scale>
          <a:sx n="57" d="100"/>
          <a:sy n="57" d="100"/>
        </p:scale>
        <p:origin x="1416" y="48"/>
      </p:cViewPr>
      <p:guideLst>
        <p:guide orient="horz" pos="2160"/>
        <p:guide pos="3120"/>
      </p:guideLst>
    </p:cSldViewPr>
  </p:slideViewPr>
  <p:notesTextViewPr>
    <p:cViewPr>
      <p:scale>
        <a:sx n="1" d="1"/>
        <a:sy n="1" d="1"/>
      </p:scale>
      <p:origin x="0" y="0"/>
    </p:cViewPr>
  </p:notesTextViewPr>
  <p:notesViewPr>
    <p:cSldViewPr snapToGrid="0">
      <p:cViewPr>
        <p:scale>
          <a:sx n="1" d="2"/>
          <a:sy n="1" d="2"/>
        </p:scale>
        <p:origin x="0" y="0"/>
      </p:cViewPr>
      <p:guideLst>
        <p:guide orient="horz" pos="15585"/>
        <p:guide pos="2103"/>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2894065" cy="2473714"/>
          </a:xfrm>
          <a:prstGeom prst="rect">
            <a:avLst/>
          </a:prstGeom>
        </p:spPr>
        <p:txBody>
          <a:bodyPr vert="horz" lIns="169539" tIns="84769" rIns="169539" bIns="84769" rtlCol="0"/>
          <a:lstStyle>
            <a:lvl1pPr algn="l">
              <a:defRPr sz="2200"/>
            </a:lvl1pPr>
          </a:lstStyle>
          <a:p>
            <a:endParaRPr lang="en-GB"/>
          </a:p>
        </p:txBody>
      </p:sp>
      <p:sp>
        <p:nvSpPr>
          <p:cNvPr id="3" name="Date Placeholder 2"/>
          <p:cNvSpPr>
            <a:spLocks noGrp="1"/>
          </p:cNvSpPr>
          <p:nvPr>
            <p:ph type="dt" idx="1"/>
          </p:nvPr>
        </p:nvSpPr>
        <p:spPr>
          <a:xfrm>
            <a:off x="3783002" y="3"/>
            <a:ext cx="2894065" cy="2473714"/>
          </a:xfrm>
          <a:prstGeom prst="rect">
            <a:avLst/>
          </a:prstGeom>
        </p:spPr>
        <p:txBody>
          <a:bodyPr vert="horz" lIns="169539" tIns="84769" rIns="169539" bIns="84769" rtlCol="0"/>
          <a:lstStyle>
            <a:lvl1pPr algn="r">
              <a:defRPr sz="2200"/>
            </a:lvl1pPr>
          </a:lstStyle>
          <a:p>
            <a:fld id="{45ACA597-D0FC-49B8-89F5-D53AACD26BB3}" type="datetimeFigureOut">
              <a:rPr lang="en-GB" smtClean="0"/>
              <a:t>06/05/2021</a:t>
            </a:fld>
            <a:endParaRPr lang="en-GB"/>
          </a:p>
        </p:txBody>
      </p:sp>
      <p:sp>
        <p:nvSpPr>
          <p:cNvPr id="4" name="Slide Image Placeholder 3"/>
          <p:cNvSpPr>
            <a:spLocks noGrp="1" noRot="1" noChangeAspect="1"/>
          </p:cNvSpPr>
          <p:nvPr>
            <p:ph type="sldImg" idx="2"/>
          </p:nvPr>
        </p:nvSpPr>
        <p:spPr>
          <a:xfrm>
            <a:off x="-10061575" y="3708400"/>
            <a:ext cx="26801763" cy="18556288"/>
          </a:xfrm>
          <a:prstGeom prst="rect">
            <a:avLst/>
          </a:prstGeom>
          <a:noFill/>
          <a:ln w="12700">
            <a:solidFill>
              <a:prstClr val="black"/>
            </a:solidFill>
          </a:ln>
        </p:spPr>
        <p:txBody>
          <a:bodyPr vert="horz" lIns="169539" tIns="84769" rIns="169539" bIns="84769" rtlCol="0" anchor="ctr"/>
          <a:lstStyle/>
          <a:p>
            <a:endParaRPr lang="en-GB"/>
          </a:p>
        </p:txBody>
      </p:sp>
      <p:sp>
        <p:nvSpPr>
          <p:cNvPr id="5" name="Notes Placeholder 4"/>
          <p:cNvSpPr>
            <a:spLocks noGrp="1"/>
          </p:cNvSpPr>
          <p:nvPr>
            <p:ph type="body" sz="quarter" idx="3"/>
          </p:nvPr>
        </p:nvSpPr>
        <p:spPr>
          <a:xfrm>
            <a:off x="667862" y="23500288"/>
            <a:ext cx="5342889" cy="22263425"/>
          </a:xfrm>
          <a:prstGeom prst="rect">
            <a:avLst/>
          </a:prstGeom>
        </p:spPr>
        <p:txBody>
          <a:bodyPr vert="horz" lIns="169539" tIns="84769" rIns="169539" bIns="8476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46991983"/>
            <a:ext cx="2894065" cy="2473714"/>
          </a:xfrm>
          <a:prstGeom prst="rect">
            <a:avLst/>
          </a:prstGeom>
        </p:spPr>
        <p:txBody>
          <a:bodyPr vert="horz" lIns="169539" tIns="84769" rIns="169539" bIns="84769" rtlCol="0" anchor="b"/>
          <a:lstStyle>
            <a:lvl1pPr algn="l">
              <a:defRPr sz="2200"/>
            </a:lvl1pPr>
          </a:lstStyle>
          <a:p>
            <a:endParaRPr lang="en-GB"/>
          </a:p>
        </p:txBody>
      </p:sp>
      <p:sp>
        <p:nvSpPr>
          <p:cNvPr id="7" name="Slide Number Placeholder 6"/>
          <p:cNvSpPr>
            <a:spLocks noGrp="1"/>
          </p:cNvSpPr>
          <p:nvPr>
            <p:ph type="sldNum" sz="quarter" idx="5"/>
          </p:nvPr>
        </p:nvSpPr>
        <p:spPr>
          <a:xfrm>
            <a:off x="3783002" y="46991983"/>
            <a:ext cx="2894065" cy="2473714"/>
          </a:xfrm>
          <a:prstGeom prst="rect">
            <a:avLst/>
          </a:prstGeom>
        </p:spPr>
        <p:txBody>
          <a:bodyPr vert="horz" lIns="169539" tIns="84769" rIns="169539" bIns="84769" rtlCol="0" anchor="b"/>
          <a:lstStyle>
            <a:lvl1pPr algn="r">
              <a:defRPr sz="2200"/>
            </a:lvl1pPr>
          </a:lstStyle>
          <a:p>
            <a:fld id="{606BD850-0564-4E4B-BE85-B7205CE7C8D7}" type="slidenum">
              <a:rPr lang="en-GB" smtClean="0"/>
              <a:t>‹#›</a:t>
            </a:fld>
            <a:endParaRPr lang="en-GB"/>
          </a:p>
        </p:txBody>
      </p:sp>
    </p:spTree>
    <p:extLst>
      <p:ext uri="{BB962C8B-B14F-4D97-AF65-F5344CB8AC3E}">
        <p14:creationId xmlns:p14="http://schemas.microsoft.com/office/powerpoint/2010/main" val="1622116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Nova Light" pitchFamily="34" charset="0"/>
        <a:ea typeface="+mn-ea"/>
        <a:cs typeface="Arial Nova Light" pitchFamily="34" charset="0"/>
      </a:defRPr>
    </a:lvl1pPr>
    <a:lvl2pPr marL="457200" algn="l" defTabSz="914400" rtl="0" eaLnBrk="1" latinLnBrk="0" hangingPunct="1">
      <a:defRPr sz="1200" kern="1200">
        <a:solidFill>
          <a:schemeClr val="tx1"/>
        </a:solidFill>
        <a:latin typeface="Arial Nova Light" pitchFamily="34" charset="0"/>
        <a:ea typeface="+mn-ea"/>
        <a:cs typeface="Arial Nova Light" pitchFamily="34" charset="0"/>
      </a:defRPr>
    </a:lvl2pPr>
    <a:lvl3pPr marL="914400" algn="l" defTabSz="914400" rtl="0" eaLnBrk="1" latinLnBrk="0" hangingPunct="1">
      <a:defRPr sz="1200" kern="1200">
        <a:solidFill>
          <a:schemeClr val="tx1"/>
        </a:solidFill>
        <a:latin typeface="Arial Nova Light" pitchFamily="34" charset="0"/>
        <a:ea typeface="+mn-ea"/>
        <a:cs typeface="Arial Nova Light" pitchFamily="34" charset="0"/>
      </a:defRPr>
    </a:lvl3pPr>
    <a:lvl4pPr marL="1371600" algn="l" defTabSz="914400" rtl="0" eaLnBrk="1" latinLnBrk="0" hangingPunct="1">
      <a:defRPr sz="1200" kern="1200">
        <a:solidFill>
          <a:schemeClr val="tx1"/>
        </a:solidFill>
        <a:latin typeface="Arial Nova Light" pitchFamily="34" charset="0"/>
        <a:ea typeface="+mn-ea"/>
        <a:cs typeface="Arial Nova Light" pitchFamily="34" charset="0"/>
      </a:defRPr>
    </a:lvl4pPr>
    <a:lvl5pPr marL="1828800" algn="l" defTabSz="914400" rtl="0" eaLnBrk="1" latinLnBrk="0" hangingPunct="1">
      <a:defRPr sz="1200" kern="1200">
        <a:solidFill>
          <a:schemeClr val="tx1"/>
        </a:solidFill>
        <a:latin typeface="Arial Nova Light" pitchFamily="34" charset="0"/>
        <a:ea typeface="+mn-ea"/>
        <a:cs typeface="Arial Nova Light"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6BD850-0564-4E4B-BE85-B7205CE7C8D7}" type="slidenum">
              <a:rPr lang="en-GB" smtClean="0"/>
              <a:t>1</a:t>
            </a:fld>
            <a:endParaRPr lang="en-GB"/>
          </a:p>
        </p:txBody>
      </p:sp>
    </p:spTree>
    <p:extLst>
      <p:ext uri="{BB962C8B-B14F-4D97-AF65-F5344CB8AC3E}">
        <p14:creationId xmlns:p14="http://schemas.microsoft.com/office/powerpoint/2010/main" val="4208613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6BD850-0564-4E4B-BE85-B7205CE7C8D7}" type="slidenum">
              <a:rPr lang="en-GB" smtClean="0"/>
              <a:t>2</a:t>
            </a:fld>
            <a:endParaRPr lang="en-GB"/>
          </a:p>
        </p:txBody>
      </p:sp>
    </p:spTree>
    <p:extLst>
      <p:ext uri="{BB962C8B-B14F-4D97-AF65-F5344CB8AC3E}">
        <p14:creationId xmlns:p14="http://schemas.microsoft.com/office/powerpoint/2010/main" val="2835019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6BD850-0564-4E4B-BE85-B7205CE7C8D7}" type="slidenum">
              <a:rPr lang="en-GB" smtClean="0"/>
              <a:t>3</a:t>
            </a:fld>
            <a:endParaRPr lang="en-GB"/>
          </a:p>
        </p:txBody>
      </p:sp>
    </p:spTree>
    <p:extLst>
      <p:ext uri="{BB962C8B-B14F-4D97-AF65-F5344CB8AC3E}">
        <p14:creationId xmlns:p14="http://schemas.microsoft.com/office/powerpoint/2010/main" val="1487528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6BD850-0564-4E4B-BE85-B7205CE7C8D7}" type="slidenum">
              <a:rPr lang="en-GB" smtClean="0"/>
              <a:t>4</a:t>
            </a:fld>
            <a:endParaRPr lang="en-GB"/>
          </a:p>
        </p:txBody>
      </p:sp>
    </p:spTree>
    <p:extLst>
      <p:ext uri="{BB962C8B-B14F-4D97-AF65-F5344CB8AC3E}">
        <p14:creationId xmlns:p14="http://schemas.microsoft.com/office/powerpoint/2010/main" val="2723468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6BD850-0564-4E4B-BE85-B7205CE7C8D7}" type="slidenum">
              <a:rPr lang="en-GB" smtClean="0"/>
              <a:t>7</a:t>
            </a:fld>
            <a:endParaRPr lang="en-GB"/>
          </a:p>
        </p:txBody>
      </p:sp>
    </p:spTree>
    <p:extLst>
      <p:ext uri="{BB962C8B-B14F-4D97-AF65-F5344CB8AC3E}">
        <p14:creationId xmlns:p14="http://schemas.microsoft.com/office/powerpoint/2010/main" val="4193192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6BD850-0564-4E4B-BE85-B7205CE7C8D7}" type="slidenum">
              <a:rPr lang="en-GB" smtClean="0"/>
              <a:t>11</a:t>
            </a:fld>
            <a:endParaRPr lang="en-GB"/>
          </a:p>
        </p:txBody>
      </p:sp>
    </p:spTree>
    <p:extLst>
      <p:ext uri="{BB962C8B-B14F-4D97-AF65-F5344CB8AC3E}">
        <p14:creationId xmlns:p14="http://schemas.microsoft.com/office/powerpoint/2010/main" val="747926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6BD850-0564-4E4B-BE85-B7205CE7C8D7}" type="slidenum">
              <a:rPr lang="en-GB" smtClean="0"/>
              <a:t>12</a:t>
            </a:fld>
            <a:endParaRPr lang="en-GB"/>
          </a:p>
        </p:txBody>
      </p:sp>
    </p:spTree>
    <p:extLst>
      <p:ext uri="{BB962C8B-B14F-4D97-AF65-F5344CB8AC3E}">
        <p14:creationId xmlns:p14="http://schemas.microsoft.com/office/powerpoint/2010/main" val="92811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6BD850-0564-4E4B-BE85-B7205CE7C8D7}" type="slidenum">
              <a:rPr lang="en-GB" smtClean="0"/>
              <a:t>13</a:t>
            </a:fld>
            <a:endParaRPr lang="en-GB"/>
          </a:p>
        </p:txBody>
      </p:sp>
    </p:spTree>
    <p:extLst>
      <p:ext uri="{BB962C8B-B14F-4D97-AF65-F5344CB8AC3E}">
        <p14:creationId xmlns:p14="http://schemas.microsoft.com/office/powerpoint/2010/main" val="5136245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33FACEE-1026-4FA1-9862-B8B2458FDC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82102"/>
            <a:ext cx="9906000" cy="6191250"/>
          </a:xfrm>
          <a:prstGeom prst="rect">
            <a:avLst/>
          </a:prstGeom>
        </p:spPr>
      </p:pic>
      <p:sp>
        <p:nvSpPr>
          <p:cNvPr id="2" name="Title 1"/>
          <p:cNvSpPr>
            <a:spLocks noGrp="1"/>
          </p:cNvSpPr>
          <p:nvPr>
            <p:ph type="ctrTitle"/>
          </p:nvPr>
        </p:nvSpPr>
        <p:spPr>
          <a:xfrm>
            <a:off x="508756" y="1748408"/>
            <a:ext cx="5683796" cy="1470025"/>
          </a:xfrm>
        </p:spPr>
        <p:txBody>
          <a:bodyPr>
            <a:normAutofit/>
          </a:bodyPr>
          <a:lstStyle>
            <a:lvl1pPr algn="l">
              <a:defRPr sz="3200" b="1">
                <a:latin typeface="Arial Nova" pitchFamily="34" charset="0"/>
              </a:defRPr>
            </a:lvl1pPr>
          </a:lstStyle>
          <a:p>
            <a:r>
              <a:rPr lang="en-US"/>
              <a:t>Click to edit Master title style</a:t>
            </a:r>
            <a:endParaRPr lang="en-GB"/>
          </a:p>
        </p:txBody>
      </p:sp>
      <p:sp>
        <p:nvSpPr>
          <p:cNvPr id="3" name="Subtitle 2"/>
          <p:cNvSpPr>
            <a:spLocks noGrp="1"/>
          </p:cNvSpPr>
          <p:nvPr>
            <p:ph type="subTitle" idx="1"/>
          </p:nvPr>
        </p:nvSpPr>
        <p:spPr>
          <a:xfrm>
            <a:off x="523008" y="3260576"/>
            <a:ext cx="5654128" cy="1752600"/>
          </a:xfrm>
        </p:spPr>
        <p:txBody>
          <a:bodyPr>
            <a:normAutofit/>
          </a:bodyPr>
          <a:lstStyle>
            <a:lvl1pPr marL="0" indent="0" algn="l">
              <a:buNone/>
              <a:defRPr sz="1800">
                <a:solidFill>
                  <a:schemeClr val="tx1">
                    <a:tint val="75000"/>
                  </a:schemeClr>
                </a:solidFill>
                <a:latin typeface="Arial Nov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3665585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6038E24-3578-48C4-810F-D0EC47E0A9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032" y="1330275"/>
            <a:ext cx="9875749" cy="5555109"/>
          </a:xfrm>
          <a:prstGeom prst="rect">
            <a:avLst/>
          </a:prstGeom>
        </p:spPr>
      </p:pic>
      <p:sp>
        <p:nvSpPr>
          <p:cNvPr id="2" name="Title 1"/>
          <p:cNvSpPr>
            <a:spLocks noGrp="1"/>
          </p:cNvSpPr>
          <p:nvPr>
            <p:ph type="title"/>
          </p:nvPr>
        </p:nvSpPr>
        <p:spPr>
          <a:xfrm>
            <a:off x="495300" y="274638"/>
            <a:ext cx="8915400" cy="994122"/>
          </a:xfrm>
        </p:spPr>
        <p:txBody>
          <a:bodyPr>
            <a:normAutofit/>
          </a:bodyPr>
          <a:lstStyle>
            <a:lvl1pPr>
              <a:defRPr sz="2800"/>
            </a:lvl1pPr>
          </a:lstStyle>
          <a:p>
            <a:r>
              <a:rPr lang="en-US"/>
              <a:t>Click to edit Master title style</a:t>
            </a:r>
            <a:endParaRPr lang="en-GB"/>
          </a:p>
        </p:txBody>
      </p:sp>
      <p:sp>
        <p:nvSpPr>
          <p:cNvPr id="3" name="Content Placeholder 2"/>
          <p:cNvSpPr>
            <a:spLocks noGrp="1"/>
          </p:cNvSpPr>
          <p:nvPr>
            <p:ph idx="1"/>
          </p:nvPr>
        </p:nvSpPr>
        <p:spPr>
          <a:xfrm>
            <a:off x="495300" y="1412776"/>
            <a:ext cx="8915400" cy="4525387"/>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Slide Number Placeholder 5"/>
          <p:cNvSpPr>
            <a:spLocks noGrp="1"/>
          </p:cNvSpPr>
          <p:nvPr>
            <p:ph type="sldNum" sz="quarter" idx="4"/>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774570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9" name="Title 1"/>
          <p:cNvSpPr>
            <a:spLocks noGrp="1"/>
          </p:cNvSpPr>
          <p:nvPr>
            <p:ph type="title"/>
          </p:nvPr>
        </p:nvSpPr>
        <p:spPr>
          <a:xfrm>
            <a:off x="495300" y="274638"/>
            <a:ext cx="8915400" cy="994122"/>
          </a:xfrm>
        </p:spPr>
        <p:txBody>
          <a:bodyPr>
            <a:normAutofit/>
          </a:bodyPr>
          <a:lstStyle>
            <a:lvl1pPr>
              <a:defRPr sz="2800"/>
            </a:lvl1pPr>
          </a:lstStyle>
          <a:p>
            <a:r>
              <a:rPr lang="en-US"/>
              <a:t>Click to edit Master title style</a:t>
            </a:r>
            <a:endParaRPr lang="en-GB"/>
          </a:p>
        </p:txBody>
      </p:sp>
      <p:sp>
        <p:nvSpPr>
          <p:cNvPr id="10" name="Content Placeholder 2"/>
          <p:cNvSpPr>
            <a:spLocks noGrp="1"/>
          </p:cNvSpPr>
          <p:nvPr>
            <p:ph idx="1"/>
          </p:nvPr>
        </p:nvSpPr>
        <p:spPr>
          <a:xfrm>
            <a:off x="495300" y="1412776"/>
            <a:ext cx="8915400" cy="4525387"/>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p:cNvSpPr>
            <a:spLocks noGrp="1"/>
          </p:cNvSpPr>
          <p:nvPr>
            <p:ph type="sldNum" sz="quarter" idx="4"/>
          </p:nvPr>
        </p:nvSpPr>
        <p:spPr>
          <a:xfrm>
            <a:off x="409352"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064303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098"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1876"/>
          <a:stretch/>
        </p:blipFill>
        <p:spPr bwMode="auto">
          <a:xfrm>
            <a:off x="0" y="0"/>
            <a:ext cx="9921552" cy="6885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524129" y="3705052"/>
            <a:ext cx="8420100" cy="1362075"/>
          </a:xfrm>
        </p:spPr>
        <p:txBody>
          <a:bodyPr anchor="t">
            <a:normAutofit/>
          </a:bodyPr>
          <a:lstStyle>
            <a:lvl1pPr algn="l">
              <a:defRPr sz="3200" b="1" cap="all">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524129" y="2204864"/>
            <a:ext cx="8420100" cy="1500187"/>
          </a:xfrm>
        </p:spPr>
        <p:txBody>
          <a:bodyPr anchor="b">
            <a:normAutofit/>
          </a:bodyPr>
          <a:lstStyle>
            <a:lvl1pPr marL="0" indent="0">
              <a:buNone/>
              <a:defRPr sz="2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735372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pic>
        <p:nvPicPr>
          <p:cNvPr id="5"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b="10135"/>
          <a:stretch/>
        </p:blipFill>
        <p:spPr bwMode="auto">
          <a:xfrm>
            <a:off x="0" y="0"/>
            <a:ext cx="9921552" cy="6305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524129" y="3705052"/>
            <a:ext cx="8420100" cy="1362075"/>
          </a:xfrm>
        </p:spPr>
        <p:txBody>
          <a:bodyPr anchor="t">
            <a:normAutofit/>
          </a:bodyPr>
          <a:lstStyle>
            <a:lvl1pPr algn="l">
              <a:defRPr sz="3200" b="1" cap="all">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524129" y="2204864"/>
            <a:ext cx="8420100" cy="1500187"/>
          </a:xfrm>
        </p:spPr>
        <p:txBody>
          <a:bodyPr anchor="b">
            <a:normAutofit/>
          </a:bodyPr>
          <a:lstStyle>
            <a:lvl1pPr marL="0" indent="0">
              <a:buNone/>
              <a:defRPr sz="24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99422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88504" y="1412776"/>
            <a:ext cx="4315114" cy="4525963"/>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02382" y="1412776"/>
            <a:ext cx="4315114" cy="4525963"/>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495300" y="274638"/>
            <a:ext cx="8915400" cy="994122"/>
          </a:xfrm>
        </p:spPr>
        <p:txBody>
          <a:bodyPr/>
          <a:lstStyle/>
          <a:p>
            <a:r>
              <a:rPr lang="en-US"/>
              <a:t>Click to edit Master title style</a:t>
            </a:r>
            <a:endParaRPr lang="en-GB"/>
          </a:p>
        </p:txBody>
      </p:sp>
      <p:sp>
        <p:nvSpPr>
          <p:cNvPr id="7" name="Slide Number Placeholder 5">
            <a:extLst>
              <a:ext uri="{FF2B5EF4-FFF2-40B4-BE49-F238E27FC236}">
                <a16:creationId xmlns:a16="http://schemas.microsoft.com/office/drawing/2014/main" id="{90F62EC4-C248-43BF-8CE2-B7E047B95D56}"/>
              </a:ext>
            </a:extLst>
          </p:cNvPr>
          <p:cNvSpPr>
            <a:spLocks noGrp="1"/>
          </p:cNvSpPr>
          <p:nvPr>
            <p:ph type="sldNum" sz="quarter" idx="4"/>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774125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5300" y="1356988"/>
            <a:ext cx="4376870" cy="639762"/>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1996750"/>
            <a:ext cx="4376870" cy="3951288"/>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356988"/>
            <a:ext cx="4378590" cy="639762"/>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1996750"/>
            <a:ext cx="4378590" cy="3951288"/>
          </a:xfrm>
        </p:spPr>
        <p:txBody>
          <a:bodyPr>
            <a:normAutofit/>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495300" y="274638"/>
            <a:ext cx="8915400" cy="994122"/>
          </a:xfrm>
        </p:spPr>
        <p:txBody>
          <a:bodyPr/>
          <a:lstStyle/>
          <a:p>
            <a:r>
              <a:rPr lang="en-US"/>
              <a:t>Click to edit Master title style</a:t>
            </a:r>
            <a:endParaRPr lang="en-GB"/>
          </a:p>
        </p:txBody>
      </p:sp>
      <p:sp>
        <p:nvSpPr>
          <p:cNvPr id="9" name="Slide Number Placeholder 5">
            <a:extLst>
              <a:ext uri="{FF2B5EF4-FFF2-40B4-BE49-F238E27FC236}">
                <a16:creationId xmlns:a16="http://schemas.microsoft.com/office/drawing/2014/main" id="{732B5F3E-7CA4-4B37-A61B-8FC952CE6AFA}"/>
              </a:ext>
            </a:extLst>
          </p:cNvPr>
          <p:cNvSpPr>
            <a:spLocks noGrp="1"/>
          </p:cNvSpPr>
          <p:nvPr>
            <p:ph type="sldNum" sz="quarter" idx="10"/>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2129096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1"/>
          <p:cNvSpPr>
            <a:spLocks noGrp="1"/>
          </p:cNvSpPr>
          <p:nvPr>
            <p:ph type="title"/>
          </p:nvPr>
        </p:nvSpPr>
        <p:spPr>
          <a:xfrm>
            <a:off x="495300" y="274638"/>
            <a:ext cx="8915400" cy="994122"/>
          </a:xfrm>
        </p:spPr>
        <p:txBody>
          <a:bodyPr/>
          <a:lstStyle/>
          <a:p>
            <a:r>
              <a:rPr lang="en-US"/>
              <a:t>Click to edit Master title style</a:t>
            </a:r>
            <a:endParaRPr lang="en-GB"/>
          </a:p>
        </p:txBody>
      </p:sp>
      <p:sp>
        <p:nvSpPr>
          <p:cNvPr id="5" name="Slide Number Placeholder 5">
            <a:extLst>
              <a:ext uri="{FF2B5EF4-FFF2-40B4-BE49-F238E27FC236}">
                <a16:creationId xmlns:a16="http://schemas.microsoft.com/office/drawing/2014/main" id="{9AAA2C61-ACA8-405F-9A79-C9D441BEE893}"/>
              </a:ext>
            </a:extLst>
          </p:cNvPr>
          <p:cNvSpPr>
            <a:spLocks noGrp="1"/>
          </p:cNvSpPr>
          <p:nvPr>
            <p:ph type="sldNum" sz="quarter" idx="4"/>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441813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34657000-E8EF-4B98-A58E-EDB93EAF71EB}"/>
              </a:ext>
            </a:extLst>
          </p:cNvPr>
          <p:cNvSpPr>
            <a:spLocks noGrp="1"/>
          </p:cNvSpPr>
          <p:nvPr>
            <p:ph type="sldNum" sz="quarter" idx="4"/>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444462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t"/>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606962"/>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2"/>
            <a:ext cx="3259006" cy="4493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5">
            <a:extLst>
              <a:ext uri="{FF2B5EF4-FFF2-40B4-BE49-F238E27FC236}">
                <a16:creationId xmlns:a16="http://schemas.microsoft.com/office/drawing/2014/main" id="{997727F6-7EA7-43E5-9BE1-0EE3A4EF1E39}"/>
              </a:ext>
            </a:extLst>
          </p:cNvPr>
          <p:cNvSpPr>
            <a:spLocks noGrp="1"/>
          </p:cNvSpPr>
          <p:nvPr>
            <p:ph type="sldNum" sz="quarter" idx="4"/>
          </p:nvPr>
        </p:nvSpPr>
        <p:spPr>
          <a:xfrm>
            <a:off x="433416"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4251675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5"/>
          <p:cNvSpPr>
            <a:spLocks noGrp="1"/>
          </p:cNvSpPr>
          <p:nvPr>
            <p:ph type="sldNum" sz="quarter" idx="4"/>
          </p:nvPr>
        </p:nvSpPr>
        <p:spPr>
          <a:xfrm>
            <a:off x="409352" y="6448251"/>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pic>
        <p:nvPicPr>
          <p:cNvPr id="4" name="Picture 3">
            <a:extLst>
              <a:ext uri="{FF2B5EF4-FFF2-40B4-BE49-F238E27FC236}">
                <a16:creationId xmlns:a16="http://schemas.microsoft.com/office/drawing/2014/main" id="{505F1471-7CEE-4D5A-B55E-43A86685D6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128712"/>
            <a:ext cx="9921552" cy="7014096"/>
          </a:xfrm>
          <a:prstGeom prst="rect">
            <a:avLst/>
          </a:prstGeom>
        </p:spPr>
      </p:pic>
    </p:spTree>
    <p:extLst>
      <p:ext uri="{BB962C8B-B14F-4D97-AF65-F5344CB8AC3E}">
        <p14:creationId xmlns:p14="http://schemas.microsoft.com/office/powerpoint/2010/main" val="262083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7C3279D-8391-46E7-8A8F-A26CCAE6589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2032" y="1330275"/>
            <a:ext cx="9875749" cy="5555109"/>
          </a:xfrm>
          <a:prstGeom prst="rect">
            <a:avLst/>
          </a:prstGeom>
        </p:spPr>
      </p:pic>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517076"/>
            <a:ext cx="8915400" cy="44210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p:cNvSpPr>
            <a:spLocks noGrp="1"/>
          </p:cNvSpPr>
          <p:nvPr>
            <p:ph type="sldNum" sz="quarter" idx="4"/>
          </p:nvPr>
        </p:nvSpPr>
        <p:spPr>
          <a:xfrm>
            <a:off x="429443" y="6165304"/>
            <a:ext cx="2311400" cy="365125"/>
          </a:xfrm>
          <a:prstGeom prst="rect">
            <a:avLst/>
          </a:prstGeom>
        </p:spPr>
        <p:txBody>
          <a:bodyPr vert="horz" lIns="91440" tIns="45720" rIns="91440" bIns="45720" rtlCol="0" anchor="ctr"/>
          <a:lstStyle>
            <a:lvl1pPr algn="l">
              <a:defRPr sz="1000" b="1">
                <a:solidFill>
                  <a:schemeClr val="tx1">
                    <a:tint val="75000"/>
                  </a:schemeClr>
                </a:solidFill>
                <a:latin typeface="Arial Nova" pitchFamily="34" charset="0"/>
              </a:defRPr>
            </a:lvl1pPr>
          </a:lstStyle>
          <a:p>
            <a:r>
              <a:rPr lang="en-GB"/>
              <a:t>PAGE </a:t>
            </a:r>
            <a:fld id="{45A89BE1-5792-4ACB-BF4C-7FAB88C6C5B7}" type="slidenum">
              <a:rPr lang="en-GB" smtClean="0"/>
              <a:pPr/>
              <a:t>‹#›</a:t>
            </a:fld>
            <a:endParaRPr lang="en-GB"/>
          </a:p>
        </p:txBody>
      </p:sp>
    </p:spTree>
    <p:extLst>
      <p:ext uri="{BB962C8B-B14F-4D97-AF65-F5344CB8AC3E}">
        <p14:creationId xmlns:p14="http://schemas.microsoft.com/office/powerpoint/2010/main" val="3502974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62" r:id="rId5"/>
    <p:sldLayoutId id="2147483652" r:id="rId6"/>
    <p:sldLayoutId id="2147483653" r:id="rId7"/>
    <p:sldLayoutId id="2147483654" r:id="rId8"/>
    <p:sldLayoutId id="2147483655" r:id="rId9"/>
    <p:sldLayoutId id="2147483656" r:id="rId10"/>
    <p:sldLayoutId id="2147483661" r:id="rId11"/>
  </p:sldLayoutIdLst>
  <p:hf hdr="0" ftr="0" dt="0"/>
  <p:txStyles>
    <p:titleStyle>
      <a:lvl1pPr algn="l" defTabSz="914400" rtl="0" eaLnBrk="1" latinLnBrk="0" hangingPunct="1">
        <a:spcBef>
          <a:spcPct val="0"/>
        </a:spcBef>
        <a:buNone/>
        <a:defRPr sz="2800" b="1" kern="1200">
          <a:solidFill>
            <a:schemeClr val="tx1"/>
          </a:solidFill>
          <a:latin typeface="Arial Nova" pitchFamily="34" charset="0"/>
          <a:ea typeface="+mj-ea"/>
          <a:cs typeface="+mj-cs"/>
        </a:defRPr>
      </a:lvl1pPr>
    </p:titleStyle>
    <p:bodyStyle>
      <a:lvl1pPr marL="342900" indent="-342900" algn="l" defTabSz="914400" rtl="0" eaLnBrk="1" latinLnBrk="0" hangingPunct="1">
        <a:spcBef>
          <a:spcPct val="20000"/>
        </a:spcBef>
        <a:buFont typeface="Wingdings" pitchFamily="2" charset="2"/>
        <a:buChar char="§"/>
        <a:defRPr sz="2400" kern="1200">
          <a:solidFill>
            <a:schemeClr val="tx1"/>
          </a:solidFill>
          <a:latin typeface="Arial Nova" pitchFamily="34" charset="0"/>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Arial Nova Light" pitchFamily="34" charset="0"/>
          <a:ea typeface="+mn-ea"/>
          <a:cs typeface="Arial Nova Light" pitchFamily="34" charset="0"/>
        </a:defRPr>
      </a:lvl2pPr>
      <a:lvl3pPr marL="1143000" indent="-228600" algn="l" defTabSz="914400" rtl="0" eaLnBrk="1" latinLnBrk="0" hangingPunct="1">
        <a:spcBef>
          <a:spcPct val="20000"/>
        </a:spcBef>
        <a:buFont typeface="Arial Nova Light" pitchFamily="34" charset="0"/>
        <a:buChar char="–"/>
        <a:defRPr sz="1800" kern="1200">
          <a:solidFill>
            <a:schemeClr val="tx1"/>
          </a:solidFill>
          <a:latin typeface="Arial Nova Light" pitchFamily="34" charset="0"/>
          <a:ea typeface="+mn-ea"/>
          <a:cs typeface="Arial Nova Light"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Arial Nova Light" pitchFamily="34" charset="0"/>
          <a:ea typeface="+mn-ea"/>
          <a:cs typeface="Arial Nova Light"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Arial Nova Light" pitchFamily="34" charset="0"/>
          <a:ea typeface="+mn-ea"/>
          <a:cs typeface="Arial Nova Light"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6C8A133-4D22-4988-BC63-79C0A9BECC37}"/>
              </a:ext>
            </a:extLst>
          </p:cNvPr>
          <p:cNvSpPr>
            <a:spLocks noGrp="1"/>
          </p:cNvSpPr>
          <p:nvPr>
            <p:ph type="subTitle" idx="1"/>
          </p:nvPr>
        </p:nvSpPr>
        <p:spPr>
          <a:xfrm>
            <a:off x="465208" y="2709460"/>
            <a:ext cx="8845251" cy="2231708"/>
          </a:xfrm>
        </p:spPr>
        <p:txBody>
          <a:bodyPr vert="horz" lIns="91440" tIns="45720" rIns="91440" bIns="45720" rtlCol="0" anchor="t">
            <a:noAutofit/>
          </a:bodyPr>
          <a:lstStyle/>
          <a:p>
            <a:pPr eaLnBrk="1" hangingPunct="1">
              <a:defRPr/>
            </a:pPr>
            <a:r>
              <a:rPr lang="en-GB" sz="2200" b="1" dirty="0">
                <a:latin typeface="Arial Nova"/>
              </a:rPr>
              <a:t>BIRMINGHAM’S JOURNEY TO CLEAN AIR</a:t>
            </a:r>
            <a:endParaRPr lang="en-GB" sz="2200" dirty="0">
              <a:latin typeface="Arial Nova"/>
            </a:endParaRPr>
          </a:p>
          <a:p>
            <a:pPr eaLnBrk="1" hangingPunct="1">
              <a:defRPr/>
            </a:pPr>
            <a:endParaRPr lang="en-GB" sz="1100" dirty="0"/>
          </a:p>
          <a:p>
            <a:pPr>
              <a:defRPr/>
            </a:pPr>
            <a:r>
              <a:rPr lang="en-GB" sz="1600" dirty="0">
                <a:latin typeface="Arial Nova"/>
              </a:rPr>
              <a:t>Jemma Callow &amp; Gareth Wood</a:t>
            </a:r>
            <a:br>
              <a:rPr lang="en-GB" sz="1600" dirty="0">
                <a:latin typeface="Arial Nova"/>
              </a:rPr>
            </a:br>
            <a:r>
              <a:rPr lang="en-GB" sz="1600" dirty="0">
                <a:latin typeface="Arial Nova"/>
              </a:rPr>
              <a:t>Birmingham Clean Air Zone </a:t>
            </a:r>
          </a:p>
          <a:p>
            <a:pPr eaLnBrk="1" hangingPunct="1">
              <a:defRPr/>
            </a:pPr>
            <a:endParaRPr lang="en-GB" sz="1200" dirty="0">
              <a:latin typeface="Arial Nova"/>
            </a:endParaRPr>
          </a:p>
          <a:p>
            <a:pPr eaLnBrk="1" hangingPunct="1">
              <a:defRPr/>
            </a:pPr>
            <a:endParaRPr lang="en-GB" sz="1200" dirty="0">
              <a:latin typeface="Arial Nova"/>
            </a:endParaRPr>
          </a:p>
          <a:p>
            <a:pPr>
              <a:defRPr/>
            </a:pPr>
            <a:r>
              <a:rPr lang="en-GB" sz="1200" b="1" dirty="0">
                <a:latin typeface="Arial Nova"/>
              </a:rPr>
              <a:t>27 April 2021</a:t>
            </a:r>
            <a:endParaRPr lang="en-GB" sz="2400" b="1" dirty="0">
              <a:latin typeface="Arial Nova"/>
            </a:endParaRPr>
          </a:p>
        </p:txBody>
      </p:sp>
      <p:pic>
        <p:nvPicPr>
          <p:cNvPr id="14339" name="Picture 2">
            <a:extLst>
              <a:ext uri="{FF2B5EF4-FFF2-40B4-BE49-F238E27FC236}">
                <a16:creationId xmlns:a16="http://schemas.microsoft.com/office/drawing/2014/main" id="{3E824A75-06AA-4CF6-B125-4B0F724E70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4764" y="1124744"/>
            <a:ext cx="2711218" cy="1812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4">
            <a:extLst>
              <a:ext uri="{FF2B5EF4-FFF2-40B4-BE49-F238E27FC236}">
                <a16:creationId xmlns:a16="http://schemas.microsoft.com/office/drawing/2014/main" id="{8FE4C473-F5A0-49C0-A340-736EC8F90EC1}"/>
              </a:ext>
            </a:extLst>
          </p:cNvPr>
          <p:cNvSpPr txBox="1">
            <a:spLocks/>
          </p:cNvSpPr>
          <p:nvPr/>
        </p:nvSpPr>
        <p:spPr bwMode="auto">
          <a:xfrm>
            <a:off x="423069" y="1757048"/>
            <a:ext cx="6825854" cy="663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4419" tIns="42210" rIns="84419" bIns="42210" anchor="ctr">
            <a:noAutofit/>
          </a:bodyPr>
          <a:lstStyle>
            <a:lvl1pPr algn="l" defTabSz="777875" rtl="0" fontAlgn="base">
              <a:spcBef>
                <a:spcPct val="0"/>
              </a:spcBef>
              <a:spcAft>
                <a:spcPct val="0"/>
              </a:spcAft>
              <a:defRPr sz="2700" b="1" kern="1200">
                <a:solidFill>
                  <a:schemeClr val="tx1"/>
                </a:solidFill>
                <a:latin typeface="Arial Nova" pitchFamily="34" charset="0"/>
                <a:ea typeface="+mj-ea"/>
                <a:cs typeface="+mj-cs"/>
              </a:defRPr>
            </a:lvl1pPr>
            <a:lvl2pPr algn="l" defTabSz="777875" rtl="0" fontAlgn="base">
              <a:spcBef>
                <a:spcPct val="0"/>
              </a:spcBef>
              <a:spcAft>
                <a:spcPct val="0"/>
              </a:spcAft>
              <a:defRPr sz="2400" b="1">
                <a:solidFill>
                  <a:schemeClr val="tx1"/>
                </a:solidFill>
                <a:latin typeface="Arial Nova" panose="020B0504020202020204" pitchFamily="34" charset="0"/>
              </a:defRPr>
            </a:lvl2pPr>
            <a:lvl3pPr algn="l" defTabSz="777875" rtl="0" fontAlgn="base">
              <a:spcBef>
                <a:spcPct val="0"/>
              </a:spcBef>
              <a:spcAft>
                <a:spcPct val="0"/>
              </a:spcAft>
              <a:defRPr sz="2400" b="1">
                <a:solidFill>
                  <a:schemeClr val="tx1"/>
                </a:solidFill>
                <a:latin typeface="Arial Nova" panose="020B0504020202020204" pitchFamily="34" charset="0"/>
              </a:defRPr>
            </a:lvl3pPr>
            <a:lvl4pPr algn="l" defTabSz="777875" rtl="0" fontAlgn="base">
              <a:spcBef>
                <a:spcPct val="0"/>
              </a:spcBef>
              <a:spcAft>
                <a:spcPct val="0"/>
              </a:spcAft>
              <a:defRPr sz="2400" b="1">
                <a:solidFill>
                  <a:schemeClr val="tx1"/>
                </a:solidFill>
                <a:latin typeface="Arial Nova" panose="020B0504020202020204" pitchFamily="34" charset="0"/>
              </a:defRPr>
            </a:lvl4pPr>
            <a:lvl5pPr algn="l" defTabSz="777875" rtl="0" fontAlgn="base">
              <a:spcBef>
                <a:spcPct val="0"/>
              </a:spcBef>
              <a:spcAft>
                <a:spcPct val="0"/>
              </a:spcAft>
              <a:defRPr sz="2400" b="1">
                <a:solidFill>
                  <a:schemeClr val="tx1"/>
                </a:solidFill>
                <a:latin typeface="Arial Nova" panose="020B0504020202020204" pitchFamily="34" charset="0"/>
              </a:defRPr>
            </a:lvl5pPr>
            <a:lvl6pPr marL="457200" algn="l" defTabSz="777875" rtl="0" fontAlgn="base">
              <a:spcBef>
                <a:spcPct val="0"/>
              </a:spcBef>
              <a:spcAft>
                <a:spcPct val="0"/>
              </a:spcAft>
              <a:defRPr sz="2400" b="1">
                <a:solidFill>
                  <a:schemeClr val="tx1"/>
                </a:solidFill>
                <a:latin typeface="Arial Nova" panose="020B0504020202020204" pitchFamily="34" charset="0"/>
              </a:defRPr>
            </a:lvl6pPr>
            <a:lvl7pPr marL="914400" algn="l" defTabSz="777875" rtl="0" fontAlgn="base">
              <a:spcBef>
                <a:spcPct val="0"/>
              </a:spcBef>
              <a:spcAft>
                <a:spcPct val="0"/>
              </a:spcAft>
              <a:defRPr sz="2400" b="1">
                <a:solidFill>
                  <a:schemeClr val="tx1"/>
                </a:solidFill>
                <a:latin typeface="Arial Nova" panose="020B0504020202020204" pitchFamily="34" charset="0"/>
              </a:defRPr>
            </a:lvl7pPr>
            <a:lvl8pPr marL="1371600" algn="l" defTabSz="777875" rtl="0" fontAlgn="base">
              <a:spcBef>
                <a:spcPct val="0"/>
              </a:spcBef>
              <a:spcAft>
                <a:spcPct val="0"/>
              </a:spcAft>
              <a:defRPr sz="2400" b="1">
                <a:solidFill>
                  <a:schemeClr val="tx1"/>
                </a:solidFill>
                <a:latin typeface="Arial Nova" panose="020B0504020202020204" pitchFamily="34" charset="0"/>
              </a:defRPr>
            </a:lvl8pPr>
            <a:lvl9pPr marL="1828800" algn="l" defTabSz="777875" rtl="0" fontAlgn="base">
              <a:spcBef>
                <a:spcPct val="0"/>
              </a:spcBef>
              <a:spcAft>
                <a:spcPct val="0"/>
              </a:spcAft>
              <a:defRPr sz="2400" b="1">
                <a:solidFill>
                  <a:schemeClr val="tx1"/>
                </a:solidFill>
                <a:latin typeface="Arial Nova" panose="020B0504020202020204" pitchFamily="34" charset="0"/>
              </a:defRPr>
            </a:lvl9pPr>
          </a:lstStyle>
          <a:p>
            <a:pPr eaLnBrk="1" hangingPunct="1">
              <a:defRPr/>
            </a:pPr>
            <a:r>
              <a:rPr lang="en-GB" sz="5400">
                <a:solidFill>
                  <a:srgbClr val="00B0F0"/>
                </a:solidFill>
              </a:rPr>
              <a:t>BRUM BREATHES</a:t>
            </a:r>
          </a:p>
        </p:txBody>
      </p:sp>
      <p:cxnSp>
        <p:nvCxnSpPr>
          <p:cNvPr id="5" name="Straight Connector 4">
            <a:extLst>
              <a:ext uri="{FF2B5EF4-FFF2-40B4-BE49-F238E27FC236}">
                <a16:creationId xmlns:a16="http://schemas.microsoft.com/office/drawing/2014/main" id="{24BC8F93-CEA6-49B7-9B41-80F39F3F762A}"/>
              </a:ext>
            </a:extLst>
          </p:cNvPr>
          <p:cNvCxnSpPr>
            <a:cxnSpLocks/>
          </p:cNvCxnSpPr>
          <p:nvPr/>
        </p:nvCxnSpPr>
        <p:spPr>
          <a:xfrm flipH="1">
            <a:off x="560512" y="2577315"/>
            <a:ext cx="6072084" cy="0"/>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A82594E9-663C-456D-A321-24C26B9F2154}"/>
              </a:ext>
            </a:extLst>
          </p:cNvPr>
          <p:cNvSpPr>
            <a:spLocks noGrp="1"/>
          </p:cNvSpPr>
          <p:nvPr>
            <p:ph type="title"/>
          </p:nvPr>
        </p:nvSpPr>
        <p:spPr/>
        <p:txBody>
          <a:bodyPr>
            <a:normAutofit/>
          </a:bodyPr>
          <a:lstStyle/>
          <a:p>
            <a:pPr eaLnBrk="1" hangingPunct="1">
              <a:defRPr/>
            </a:pPr>
            <a:r>
              <a:rPr lang="en-GB" dirty="0">
                <a:latin typeface="Arial" panose="020B0604020202020204" pitchFamily="34" charset="0"/>
                <a:cs typeface="Arial" panose="020B0604020202020204" pitchFamily="34" charset="0"/>
              </a:rPr>
              <a:t>The impact of poor air quality</a:t>
            </a:r>
          </a:p>
        </p:txBody>
      </p:sp>
      <p:pic>
        <p:nvPicPr>
          <p:cNvPr id="17412" name="Picture 2">
            <a:extLst>
              <a:ext uri="{FF2B5EF4-FFF2-40B4-BE49-F238E27FC236}">
                <a16:creationId xmlns:a16="http://schemas.microsoft.com/office/drawing/2014/main" id="{EB6D97FA-622A-4447-A2ED-D4451941F5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056" b="2641"/>
          <a:stretch>
            <a:fillRect/>
          </a:stretch>
        </p:blipFill>
        <p:spPr bwMode="auto">
          <a:xfrm>
            <a:off x="432048" y="1412776"/>
            <a:ext cx="8942848"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72DD660-4A16-4A86-84AA-870A87CC1DFD}"/>
              </a:ext>
            </a:extLst>
          </p:cNvPr>
          <p:cNvSpPr>
            <a:spLocks noGrp="1"/>
          </p:cNvSpPr>
          <p:nvPr>
            <p:ph type="title"/>
          </p:nvPr>
        </p:nvSpPr>
        <p:spPr>
          <a:xfrm>
            <a:off x="540589" y="836712"/>
            <a:ext cx="2706704" cy="2129993"/>
          </a:xfrm>
        </p:spPr>
        <p:txBody>
          <a:bodyPr>
            <a:normAutofit fontScale="90000"/>
          </a:bodyPr>
          <a:lstStyle/>
          <a:p>
            <a:pPr>
              <a:defRPr/>
            </a:pPr>
            <a:r>
              <a:rPr lang="en-GB" altLang="en-US" sz="3900"/>
              <a:t>The causes of poor air quality</a:t>
            </a:r>
          </a:p>
        </p:txBody>
      </p:sp>
      <p:pic>
        <p:nvPicPr>
          <p:cNvPr id="18436" name="Picture 4" descr="A screenshot of a cell phone&#10;&#10;Description generated with very high confidence">
            <a:extLst>
              <a:ext uri="{FF2B5EF4-FFF2-40B4-BE49-F238E27FC236}">
                <a16:creationId xmlns:a16="http://schemas.microsoft.com/office/drawing/2014/main" id="{D5BD9C2D-A74B-427E-9317-3EFE299AB0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0832" y="548680"/>
            <a:ext cx="6023025" cy="5583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Connector 2">
            <a:extLst>
              <a:ext uri="{FF2B5EF4-FFF2-40B4-BE49-F238E27FC236}">
                <a16:creationId xmlns:a16="http://schemas.microsoft.com/office/drawing/2014/main" id="{6E784BEF-27E5-4E8A-A355-337F82D27081}"/>
              </a:ext>
            </a:extLst>
          </p:cNvPr>
          <p:cNvCxnSpPr/>
          <p:nvPr/>
        </p:nvCxnSpPr>
        <p:spPr>
          <a:xfrm>
            <a:off x="632520" y="889177"/>
            <a:ext cx="2540964" cy="0"/>
          </a:xfrm>
          <a:prstGeom prst="line">
            <a:avLst/>
          </a:prstGeom>
          <a:ln w="1270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E9E6E72-B6FE-4E01-8041-4EF54D5076B6}"/>
              </a:ext>
            </a:extLst>
          </p:cNvPr>
          <p:cNvCxnSpPr/>
          <p:nvPr/>
        </p:nvCxnSpPr>
        <p:spPr>
          <a:xfrm>
            <a:off x="632520" y="2996952"/>
            <a:ext cx="2540964" cy="0"/>
          </a:xfrm>
          <a:prstGeom prst="line">
            <a:avLst/>
          </a:prstGeom>
          <a:ln w="127000">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52E0B21-1FCA-40ED-B13D-2556B816093F}"/>
              </a:ext>
            </a:extLst>
          </p:cNvPr>
          <p:cNvSpPr/>
          <p:nvPr/>
        </p:nvSpPr>
        <p:spPr>
          <a:xfrm>
            <a:off x="647700" y="1162050"/>
            <a:ext cx="8820030" cy="14518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Title 4">
            <a:extLst>
              <a:ext uri="{FF2B5EF4-FFF2-40B4-BE49-F238E27FC236}">
                <a16:creationId xmlns:a16="http://schemas.microsoft.com/office/drawing/2014/main" id="{41F2CC3B-8BE8-4F64-BD5A-34A396C49F5E}"/>
              </a:ext>
            </a:extLst>
          </p:cNvPr>
          <p:cNvSpPr>
            <a:spLocks noGrp="1"/>
          </p:cNvSpPr>
          <p:nvPr>
            <p:ph type="title"/>
          </p:nvPr>
        </p:nvSpPr>
        <p:spPr/>
        <p:txBody>
          <a:bodyPr/>
          <a:lstStyle/>
          <a:p>
            <a:r>
              <a:rPr lang="en-GB" dirty="0"/>
              <a:t>Tackling poor air quality</a:t>
            </a:r>
          </a:p>
        </p:txBody>
      </p:sp>
      <p:sp>
        <p:nvSpPr>
          <p:cNvPr id="4" name="Slide Number Placeholder 3">
            <a:extLst>
              <a:ext uri="{FF2B5EF4-FFF2-40B4-BE49-F238E27FC236}">
                <a16:creationId xmlns:a16="http://schemas.microsoft.com/office/drawing/2014/main" id="{266301C0-FA4E-4C9B-A1D1-B6F89BB36447}"/>
              </a:ext>
            </a:extLst>
          </p:cNvPr>
          <p:cNvSpPr>
            <a:spLocks noGrp="1"/>
          </p:cNvSpPr>
          <p:nvPr>
            <p:ph type="sldNum" sz="quarter" idx="4"/>
          </p:nvPr>
        </p:nvSpPr>
        <p:spPr/>
        <p:txBody>
          <a:bodyPr/>
          <a:lstStyle/>
          <a:p>
            <a:r>
              <a:rPr lang="en-GB"/>
              <a:t>PAGE </a:t>
            </a:r>
            <a:fld id="{45A89BE1-5792-4ACB-BF4C-7FAB88C6C5B7}" type="slidenum">
              <a:rPr lang="en-GB" smtClean="0"/>
              <a:pPr/>
              <a:t>4</a:t>
            </a:fld>
            <a:endParaRPr lang="en-GB"/>
          </a:p>
        </p:txBody>
      </p:sp>
      <p:sp>
        <p:nvSpPr>
          <p:cNvPr id="6" name="Rectangle 4">
            <a:extLst>
              <a:ext uri="{FF2B5EF4-FFF2-40B4-BE49-F238E27FC236}">
                <a16:creationId xmlns:a16="http://schemas.microsoft.com/office/drawing/2014/main" id="{ED8D23E7-ADF4-43B3-9AC3-71CC4E4C1CF6}"/>
              </a:ext>
            </a:extLst>
          </p:cNvPr>
          <p:cNvSpPr>
            <a:spLocks noChangeArrowheads="1"/>
          </p:cNvSpPr>
          <p:nvPr/>
        </p:nvSpPr>
        <p:spPr bwMode="auto">
          <a:xfrm>
            <a:off x="819150" y="1246452"/>
            <a:ext cx="27813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en-US" sz="2400" b="1" dirty="0">
                <a:solidFill>
                  <a:schemeClr val="bg1"/>
                </a:solidFill>
              </a:rPr>
              <a:t>Clean Air Zones</a:t>
            </a:r>
          </a:p>
        </p:txBody>
      </p:sp>
      <p:sp>
        <p:nvSpPr>
          <p:cNvPr id="8" name="TextBox 7">
            <a:extLst>
              <a:ext uri="{FF2B5EF4-FFF2-40B4-BE49-F238E27FC236}">
                <a16:creationId xmlns:a16="http://schemas.microsoft.com/office/drawing/2014/main" id="{02F99DAB-EB42-4A0A-AB6D-FF5223E724F0}"/>
              </a:ext>
            </a:extLst>
          </p:cNvPr>
          <p:cNvSpPr txBox="1"/>
          <p:nvPr/>
        </p:nvSpPr>
        <p:spPr>
          <a:xfrm>
            <a:off x="590550" y="2747277"/>
            <a:ext cx="3723730" cy="369332"/>
          </a:xfrm>
          <a:prstGeom prst="rect">
            <a:avLst/>
          </a:prstGeom>
          <a:noFill/>
        </p:spPr>
        <p:txBody>
          <a:bodyPr wrap="square" rtlCol="0">
            <a:spAutoFit/>
          </a:bodyPr>
          <a:lstStyle/>
          <a:p>
            <a:r>
              <a:rPr lang="en-GB" b="1" dirty="0">
                <a:solidFill>
                  <a:schemeClr val="tx2">
                    <a:lumMod val="75000"/>
                  </a:schemeClr>
                </a:solidFill>
              </a:rPr>
              <a:t>Non-charging Clean Air Zone</a:t>
            </a:r>
          </a:p>
        </p:txBody>
      </p:sp>
      <p:sp>
        <p:nvSpPr>
          <p:cNvPr id="9" name="TextBox 8">
            <a:extLst>
              <a:ext uri="{FF2B5EF4-FFF2-40B4-BE49-F238E27FC236}">
                <a16:creationId xmlns:a16="http://schemas.microsoft.com/office/drawing/2014/main" id="{0971A920-6488-4DFC-B6AE-E0CF703CAEDE}"/>
              </a:ext>
            </a:extLst>
          </p:cNvPr>
          <p:cNvSpPr txBox="1"/>
          <p:nvPr/>
        </p:nvSpPr>
        <p:spPr>
          <a:xfrm>
            <a:off x="609599" y="3358674"/>
            <a:ext cx="3228975" cy="1600438"/>
          </a:xfrm>
          <a:prstGeom prst="rect">
            <a:avLst/>
          </a:prstGeom>
          <a:noFill/>
        </p:spPr>
        <p:txBody>
          <a:bodyPr wrap="square" rtlCol="0">
            <a:spAutoFit/>
          </a:bodyPr>
          <a:lstStyle/>
          <a:p>
            <a:pPr marL="285750" indent="-285750">
              <a:buFont typeface="Wingdings" panose="05000000000000000000" pitchFamily="2" charset="2"/>
              <a:buChar char="§"/>
            </a:pPr>
            <a:r>
              <a:rPr lang="en-GB" sz="1400" dirty="0"/>
              <a:t>These are defined geographic areas used as a focus for action to improve air quality. </a:t>
            </a:r>
          </a:p>
          <a:p>
            <a:pPr marL="285750" indent="-285750">
              <a:buFont typeface="Wingdings" panose="05000000000000000000" pitchFamily="2" charset="2"/>
              <a:buChar char="§"/>
            </a:pPr>
            <a:endParaRPr lang="en-GB" sz="1400" dirty="0"/>
          </a:p>
          <a:p>
            <a:pPr marL="285750" indent="-285750">
              <a:buFont typeface="Wingdings" panose="05000000000000000000" pitchFamily="2" charset="2"/>
              <a:buChar char="§"/>
            </a:pPr>
            <a:r>
              <a:rPr lang="en-GB" sz="1400" dirty="0"/>
              <a:t>This action can take a range of forms but does not include charge based access restrictions</a:t>
            </a:r>
          </a:p>
        </p:txBody>
      </p:sp>
      <p:sp>
        <p:nvSpPr>
          <p:cNvPr id="10" name="TextBox 9">
            <a:extLst>
              <a:ext uri="{FF2B5EF4-FFF2-40B4-BE49-F238E27FC236}">
                <a16:creationId xmlns:a16="http://schemas.microsoft.com/office/drawing/2014/main" id="{FD2D9A90-A56A-4D0E-B538-86B11D1F484A}"/>
              </a:ext>
            </a:extLst>
          </p:cNvPr>
          <p:cNvSpPr txBox="1"/>
          <p:nvPr/>
        </p:nvSpPr>
        <p:spPr>
          <a:xfrm>
            <a:off x="4238080" y="2744511"/>
            <a:ext cx="3924845" cy="369332"/>
          </a:xfrm>
          <a:prstGeom prst="rect">
            <a:avLst/>
          </a:prstGeom>
          <a:noFill/>
        </p:spPr>
        <p:txBody>
          <a:bodyPr wrap="square" rtlCol="0">
            <a:spAutoFit/>
          </a:bodyPr>
          <a:lstStyle/>
          <a:p>
            <a:r>
              <a:rPr lang="en-GB" b="1" dirty="0">
                <a:solidFill>
                  <a:schemeClr val="tx2">
                    <a:lumMod val="75000"/>
                  </a:schemeClr>
                </a:solidFill>
              </a:rPr>
              <a:t>Chargeable Clean Air Zones</a:t>
            </a:r>
          </a:p>
        </p:txBody>
      </p:sp>
      <p:sp>
        <p:nvSpPr>
          <p:cNvPr id="12" name="Oval 11">
            <a:extLst>
              <a:ext uri="{FF2B5EF4-FFF2-40B4-BE49-F238E27FC236}">
                <a16:creationId xmlns:a16="http://schemas.microsoft.com/office/drawing/2014/main" id="{E92723B4-EA27-4D87-8519-1F424CD1AB7B}"/>
              </a:ext>
            </a:extLst>
          </p:cNvPr>
          <p:cNvSpPr/>
          <p:nvPr/>
        </p:nvSpPr>
        <p:spPr>
          <a:xfrm>
            <a:off x="4334057" y="5219147"/>
            <a:ext cx="505370" cy="5053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b="1"/>
              <a:t>D</a:t>
            </a:r>
          </a:p>
        </p:txBody>
      </p:sp>
      <p:sp>
        <p:nvSpPr>
          <p:cNvPr id="14" name="Oval 13">
            <a:extLst>
              <a:ext uri="{FF2B5EF4-FFF2-40B4-BE49-F238E27FC236}">
                <a16:creationId xmlns:a16="http://schemas.microsoft.com/office/drawing/2014/main" id="{83D74572-1030-48AD-97C8-76A4AD540968}"/>
              </a:ext>
            </a:extLst>
          </p:cNvPr>
          <p:cNvSpPr/>
          <p:nvPr/>
        </p:nvSpPr>
        <p:spPr>
          <a:xfrm>
            <a:off x="4334057" y="4583132"/>
            <a:ext cx="505370" cy="5053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b="1"/>
              <a:t>C</a:t>
            </a:r>
          </a:p>
        </p:txBody>
      </p:sp>
      <p:sp>
        <p:nvSpPr>
          <p:cNvPr id="15" name="Oval 14">
            <a:extLst>
              <a:ext uri="{FF2B5EF4-FFF2-40B4-BE49-F238E27FC236}">
                <a16:creationId xmlns:a16="http://schemas.microsoft.com/office/drawing/2014/main" id="{A6D87DF8-E8F0-4F37-95D6-CC47D1425ACD}"/>
              </a:ext>
            </a:extLst>
          </p:cNvPr>
          <p:cNvSpPr/>
          <p:nvPr/>
        </p:nvSpPr>
        <p:spPr>
          <a:xfrm>
            <a:off x="4334057" y="3947117"/>
            <a:ext cx="505370" cy="5053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b="1"/>
              <a:t>B</a:t>
            </a:r>
          </a:p>
        </p:txBody>
      </p:sp>
      <p:sp>
        <p:nvSpPr>
          <p:cNvPr id="16" name="Oval 15">
            <a:extLst>
              <a:ext uri="{FF2B5EF4-FFF2-40B4-BE49-F238E27FC236}">
                <a16:creationId xmlns:a16="http://schemas.microsoft.com/office/drawing/2014/main" id="{FB6BF807-7BF8-4126-B233-C2075FF1B915}"/>
              </a:ext>
            </a:extLst>
          </p:cNvPr>
          <p:cNvSpPr/>
          <p:nvPr/>
        </p:nvSpPr>
        <p:spPr>
          <a:xfrm>
            <a:off x="4334057" y="3311102"/>
            <a:ext cx="505370" cy="50537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b="1"/>
              <a:t>A</a:t>
            </a:r>
          </a:p>
        </p:txBody>
      </p:sp>
      <p:pic>
        <p:nvPicPr>
          <p:cNvPr id="17" name="Picture 16">
            <a:extLst>
              <a:ext uri="{FF2B5EF4-FFF2-40B4-BE49-F238E27FC236}">
                <a16:creationId xmlns:a16="http://schemas.microsoft.com/office/drawing/2014/main" id="{0BAFDAA9-F285-44BB-AA85-3FCB97CC03B9}"/>
              </a:ext>
            </a:extLst>
          </p:cNvPr>
          <p:cNvPicPr>
            <a:picLocks noChangeAspect="1"/>
          </p:cNvPicPr>
          <p:nvPr/>
        </p:nvPicPr>
        <p:blipFill rotWithShape="1">
          <a:blip r:embed="rId3"/>
          <a:srcRect l="6173" b="6762"/>
          <a:stretch/>
        </p:blipFill>
        <p:spPr>
          <a:xfrm>
            <a:off x="5124450" y="3275266"/>
            <a:ext cx="4343280" cy="2566734"/>
          </a:xfrm>
          <a:prstGeom prst="rect">
            <a:avLst/>
          </a:prstGeom>
        </p:spPr>
      </p:pic>
      <p:sp>
        <p:nvSpPr>
          <p:cNvPr id="3" name="Rectangle 2">
            <a:extLst>
              <a:ext uri="{FF2B5EF4-FFF2-40B4-BE49-F238E27FC236}">
                <a16:creationId xmlns:a16="http://schemas.microsoft.com/office/drawing/2014/main" id="{9992A1F6-6CB8-41B3-9D15-F5C74231213C}"/>
              </a:ext>
            </a:extLst>
          </p:cNvPr>
          <p:cNvSpPr/>
          <p:nvPr/>
        </p:nvSpPr>
        <p:spPr>
          <a:xfrm>
            <a:off x="838200" y="1710825"/>
            <a:ext cx="8439150" cy="738664"/>
          </a:xfrm>
          <a:prstGeom prst="rect">
            <a:avLst/>
          </a:prstGeom>
        </p:spPr>
        <p:txBody>
          <a:bodyPr wrap="square">
            <a:spAutoFit/>
          </a:bodyPr>
          <a:lstStyle/>
          <a:p>
            <a:r>
              <a:rPr lang="en-GB" sz="1400" dirty="0">
                <a:solidFill>
                  <a:schemeClr val="bg1"/>
                </a:solidFill>
              </a:rPr>
              <a:t>A Clean Air Zone defines an area where targeted action is taken to improve air quality and resources are prioritised and coordinated in order to shape the urban environment in a way that delivers improved health benefits and supports economic growth.</a:t>
            </a:r>
          </a:p>
        </p:txBody>
      </p:sp>
      <p:cxnSp>
        <p:nvCxnSpPr>
          <p:cNvPr id="20" name="Straight Connector 19">
            <a:extLst>
              <a:ext uri="{FF2B5EF4-FFF2-40B4-BE49-F238E27FC236}">
                <a16:creationId xmlns:a16="http://schemas.microsoft.com/office/drawing/2014/main" id="{6AA64C07-ECA4-44CE-BCE7-5E855B5577F0}"/>
              </a:ext>
            </a:extLst>
          </p:cNvPr>
          <p:cNvCxnSpPr/>
          <p:nvPr/>
        </p:nvCxnSpPr>
        <p:spPr>
          <a:xfrm>
            <a:off x="4060371" y="2862942"/>
            <a:ext cx="0" cy="3061908"/>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0357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4CD2A-8A51-4011-A04C-749348FB6B8B}"/>
              </a:ext>
            </a:extLst>
          </p:cNvPr>
          <p:cNvSpPr>
            <a:spLocks noGrp="1"/>
          </p:cNvSpPr>
          <p:nvPr>
            <p:ph type="title"/>
          </p:nvPr>
        </p:nvSpPr>
        <p:spPr/>
        <p:txBody>
          <a:bodyPr/>
          <a:lstStyle/>
          <a:p>
            <a:r>
              <a:rPr lang="en-GB" dirty="0"/>
              <a:t>Birmingham’s Clean Air Zone</a:t>
            </a:r>
          </a:p>
        </p:txBody>
      </p:sp>
      <p:sp>
        <p:nvSpPr>
          <p:cNvPr id="3" name="Slide Number Placeholder 2">
            <a:extLst>
              <a:ext uri="{FF2B5EF4-FFF2-40B4-BE49-F238E27FC236}">
                <a16:creationId xmlns:a16="http://schemas.microsoft.com/office/drawing/2014/main" id="{7F32406A-5A20-4903-97D2-F6D12C727A05}"/>
              </a:ext>
            </a:extLst>
          </p:cNvPr>
          <p:cNvSpPr>
            <a:spLocks noGrp="1"/>
          </p:cNvSpPr>
          <p:nvPr>
            <p:ph type="sldNum" sz="quarter" idx="4"/>
          </p:nvPr>
        </p:nvSpPr>
        <p:spPr/>
        <p:txBody>
          <a:bodyPr/>
          <a:lstStyle/>
          <a:p>
            <a:r>
              <a:rPr lang="en-GB"/>
              <a:t>PAGE </a:t>
            </a:r>
            <a:fld id="{45A89BE1-5792-4ACB-BF4C-7FAB88C6C5B7}" type="slidenum">
              <a:rPr lang="en-GB" smtClean="0"/>
              <a:pPr/>
              <a:t>5</a:t>
            </a:fld>
            <a:endParaRPr lang="en-GB"/>
          </a:p>
        </p:txBody>
      </p:sp>
      <p:pic>
        <p:nvPicPr>
          <p:cNvPr id="4" name="Picture 3">
            <a:extLst>
              <a:ext uri="{FF2B5EF4-FFF2-40B4-BE49-F238E27FC236}">
                <a16:creationId xmlns:a16="http://schemas.microsoft.com/office/drawing/2014/main" id="{05052194-2C65-47BB-A6C7-A08AA874FBED}"/>
              </a:ext>
            </a:extLst>
          </p:cNvPr>
          <p:cNvPicPr>
            <a:picLocks noChangeAspect="1"/>
          </p:cNvPicPr>
          <p:nvPr/>
        </p:nvPicPr>
        <p:blipFill>
          <a:blip r:embed="rId2"/>
          <a:stretch>
            <a:fillRect/>
          </a:stretch>
        </p:blipFill>
        <p:spPr>
          <a:xfrm>
            <a:off x="5274600" y="1368419"/>
            <a:ext cx="4233600" cy="3448500"/>
          </a:xfrm>
          <a:prstGeom prst="rect">
            <a:avLst/>
          </a:prstGeom>
        </p:spPr>
      </p:pic>
      <p:pic>
        <p:nvPicPr>
          <p:cNvPr id="5" name="Picture 2">
            <a:extLst>
              <a:ext uri="{FF2B5EF4-FFF2-40B4-BE49-F238E27FC236}">
                <a16:creationId xmlns:a16="http://schemas.microsoft.com/office/drawing/2014/main" id="{AB2F1492-3041-4BC2-9EE6-89A28FE37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508"/>
          <a:stretch/>
        </p:blipFill>
        <p:spPr bwMode="auto">
          <a:xfrm>
            <a:off x="565150" y="2078109"/>
            <a:ext cx="4531697" cy="633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26E0F7BC-A541-4310-9176-A56A9E88970C}"/>
              </a:ext>
            </a:extLst>
          </p:cNvPr>
          <p:cNvSpPr txBox="1"/>
          <p:nvPr/>
        </p:nvSpPr>
        <p:spPr>
          <a:xfrm>
            <a:off x="516349" y="1261253"/>
            <a:ext cx="4745552" cy="523220"/>
          </a:xfrm>
          <a:prstGeom prst="rect">
            <a:avLst/>
          </a:prstGeom>
          <a:noFill/>
        </p:spPr>
        <p:txBody>
          <a:bodyPr wrap="square" rtlCol="0">
            <a:spAutoFit/>
          </a:bodyPr>
          <a:lstStyle/>
          <a:p>
            <a:r>
              <a:rPr lang="en-GB" sz="2800" b="1" dirty="0">
                <a:solidFill>
                  <a:srgbClr val="00B0F0"/>
                </a:solidFill>
              </a:rPr>
              <a:t>TYPE D</a:t>
            </a:r>
          </a:p>
        </p:txBody>
      </p:sp>
      <p:sp>
        <p:nvSpPr>
          <p:cNvPr id="7" name="TextBox 6">
            <a:extLst>
              <a:ext uri="{FF2B5EF4-FFF2-40B4-BE49-F238E27FC236}">
                <a16:creationId xmlns:a16="http://schemas.microsoft.com/office/drawing/2014/main" id="{B473808A-88AD-4F75-B40F-7919A3C97C67}"/>
              </a:ext>
            </a:extLst>
          </p:cNvPr>
          <p:cNvSpPr txBox="1"/>
          <p:nvPr/>
        </p:nvSpPr>
        <p:spPr>
          <a:xfrm>
            <a:off x="514350" y="1765423"/>
            <a:ext cx="4347547" cy="307777"/>
          </a:xfrm>
          <a:prstGeom prst="rect">
            <a:avLst/>
          </a:prstGeom>
          <a:noFill/>
        </p:spPr>
        <p:txBody>
          <a:bodyPr wrap="square" rtlCol="0">
            <a:spAutoFit/>
          </a:bodyPr>
          <a:lstStyle/>
          <a:p>
            <a:r>
              <a:rPr lang="en-GB" sz="1400" b="1" dirty="0">
                <a:solidFill>
                  <a:schemeClr val="accent6">
                    <a:lumMod val="75000"/>
                  </a:schemeClr>
                </a:solidFill>
              </a:rPr>
              <a:t>Includes all vehicle types</a:t>
            </a:r>
          </a:p>
        </p:txBody>
      </p:sp>
      <p:sp>
        <p:nvSpPr>
          <p:cNvPr id="12" name="Rectangle 11">
            <a:extLst>
              <a:ext uri="{FF2B5EF4-FFF2-40B4-BE49-F238E27FC236}">
                <a16:creationId xmlns:a16="http://schemas.microsoft.com/office/drawing/2014/main" id="{398FDCDD-8B57-45A8-A289-8ADBA04B0097}"/>
              </a:ext>
            </a:extLst>
          </p:cNvPr>
          <p:cNvSpPr/>
          <p:nvPr/>
        </p:nvSpPr>
        <p:spPr>
          <a:xfrm>
            <a:off x="508000" y="2908003"/>
            <a:ext cx="4262962" cy="369332"/>
          </a:xfrm>
          <a:prstGeom prst="rect">
            <a:avLst/>
          </a:prstGeom>
        </p:spPr>
        <p:txBody>
          <a:bodyPr wrap="none">
            <a:spAutoFit/>
          </a:bodyPr>
          <a:lstStyle/>
          <a:p>
            <a:r>
              <a:rPr lang="en-GB" b="1" dirty="0">
                <a:solidFill>
                  <a:srgbClr val="00B0F0"/>
                </a:solidFill>
              </a:rPr>
              <a:t>Daily charge will apply 24 hours a day</a:t>
            </a:r>
            <a:endParaRPr lang="en-GB" dirty="0">
              <a:solidFill>
                <a:srgbClr val="00B0F0"/>
              </a:solidFill>
            </a:endParaRPr>
          </a:p>
        </p:txBody>
      </p:sp>
      <p:sp>
        <p:nvSpPr>
          <p:cNvPr id="13" name="Rectangle 12">
            <a:extLst>
              <a:ext uri="{FF2B5EF4-FFF2-40B4-BE49-F238E27FC236}">
                <a16:creationId xmlns:a16="http://schemas.microsoft.com/office/drawing/2014/main" id="{02D8FCA8-43EC-41D3-8114-8B682464C680}"/>
              </a:ext>
            </a:extLst>
          </p:cNvPr>
          <p:cNvSpPr/>
          <p:nvPr/>
        </p:nvSpPr>
        <p:spPr>
          <a:xfrm>
            <a:off x="721796" y="3230272"/>
            <a:ext cx="4745553" cy="738664"/>
          </a:xfrm>
          <a:prstGeom prst="rect">
            <a:avLst/>
          </a:prstGeom>
        </p:spPr>
        <p:txBody>
          <a:bodyPr wrap="square">
            <a:spAutoFit/>
          </a:bodyPr>
          <a:lstStyle/>
          <a:p>
            <a:pPr marL="177800" indent="-177800">
              <a:buFont typeface="Wingdings" panose="05000000000000000000" pitchFamily="2" charset="2"/>
              <a:buChar char="§"/>
              <a:defRPr/>
            </a:pPr>
            <a:r>
              <a:rPr lang="en-GB" sz="1400" dirty="0"/>
              <a:t>Cars, taxis, vans </a:t>
            </a:r>
          </a:p>
          <a:p>
            <a:pPr marL="177800" indent="-177800">
              <a:buFont typeface="Wingdings" panose="05000000000000000000" pitchFamily="2" charset="2"/>
              <a:buChar char="§"/>
              <a:defRPr/>
            </a:pPr>
            <a:endParaRPr lang="en-GB" sz="1400" dirty="0"/>
          </a:p>
          <a:p>
            <a:pPr marL="177800" indent="-177800">
              <a:buFont typeface="Wingdings" panose="05000000000000000000" pitchFamily="2" charset="2"/>
              <a:buChar char="§"/>
              <a:defRPr/>
            </a:pPr>
            <a:r>
              <a:rPr lang="en-GB" sz="1400" dirty="0"/>
              <a:t>HGVs, coaches and buses</a:t>
            </a:r>
          </a:p>
        </p:txBody>
      </p:sp>
      <p:sp>
        <p:nvSpPr>
          <p:cNvPr id="14" name="TextBox 13">
            <a:extLst>
              <a:ext uri="{FF2B5EF4-FFF2-40B4-BE49-F238E27FC236}">
                <a16:creationId xmlns:a16="http://schemas.microsoft.com/office/drawing/2014/main" id="{BCEBF778-3791-4627-BE74-C65556105E0B}"/>
              </a:ext>
            </a:extLst>
          </p:cNvPr>
          <p:cNvSpPr txBox="1"/>
          <p:nvPr/>
        </p:nvSpPr>
        <p:spPr>
          <a:xfrm>
            <a:off x="3613150" y="3232885"/>
            <a:ext cx="675212" cy="368991"/>
          </a:xfrm>
          <a:prstGeom prst="rect">
            <a:avLst/>
          </a:prstGeom>
          <a:noFill/>
        </p:spPr>
        <p:txBody>
          <a:bodyPr wrap="square" rtlCol="0">
            <a:spAutoFit/>
          </a:bodyPr>
          <a:lstStyle/>
          <a:p>
            <a:r>
              <a:rPr lang="en-GB" b="1" dirty="0">
                <a:solidFill>
                  <a:srgbClr val="00B0F0"/>
                </a:solidFill>
              </a:rPr>
              <a:t>£8</a:t>
            </a:r>
          </a:p>
        </p:txBody>
      </p:sp>
      <p:sp>
        <p:nvSpPr>
          <p:cNvPr id="16" name="TextBox 15">
            <a:extLst>
              <a:ext uri="{FF2B5EF4-FFF2-40B4-BE49-F238E27FC236}">
                <a16:creationId xmlns:a16="http://schemas.microsoft.com/office/drawing/2014/main" id="{6F94049E-9D2C-4A0F-884F-8FE80DFF5EDD}"/>
              </a:ext>
            </a:extLst>
          </p:cNvPr>
          <p:cNvSpPr txBox="1"/>
          <p:nvPr/>
        </p:nvSpPr>
        <p:spPr>
          <a:xfrm>
            <a:off x="3613150" y="3607514"/>
            <a:ext cx="675212" cy="368991"/>
          </a:xfrm>
          <a:prstGeom prst="rect">
            <a:avLst/>
          </a:prstGeom>
          <a:noFill/>
        </p:spPr>
        <p:txBody>
          <a:bodyPr wrap="square" rtlCol="0">
            <a:spAutoFit/>
          </a:bodyPr>
          <a:lstStyle/>
          <a:p>
            <a:r>
              <a:rPr lang="en-GB" b="1" dirty="0">
                <a:solidFill>
                  <a:srgbClr val="00B0F0"/>
                </a:solidFill>
              </a:rPr>
              <a:t>£50</a:t>
            </a:r>
          </a:p>
        </p:txBody>
      </p:sp>
      <p:cxnSp>
        <p:nvCxnSpPr>
          <p:cNvPr id="18" name="Straight Connector 17">
            <a:extLst>
              <a:ext uri="{FF2B5EF4-FFF2-40B4-BE49-F238E27FC236}">
                <a16:creationId xmlns:a16="http://schemas.microsoft.com/office/drawing/2014/main" id="{E00EFDD2-6408-4F80-A0B8-F18799EA46FF}"/>
              </a:ext>
            </a:extLst>
          </p:cNvPr>
          <p:cNvCxnSpPr>
            <a:cxnSpLocks/>
          </p:cNvCxnSpPr>
          <p:nvPr/>
        </p:nvCxnSpPr>
        <p:spPr>
          <a:xfrm>
            <a:off x="800100" y="3599604"/>
            <a:ext cx="4264997" cy="0"/>
          </a:xfrm>
          <a:prstGeom prst="line">
            <a:avLst/>
          </a:prstGeom>
          <a:ln w="6350">
            <a:solidFill>
              <a:srgbClr val="00B0F0"/>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BBC4CE19-A5B9-4E2E-BD20-656D11CA3A72}"/>
              </a:ext>
            </a:extLst>
          </p:cNvPr>
          <p:cNvSpPr/>
          <p:nvPr/>
        </p:nvSpPr>
        <p:spPr>
          <a:xfrm>
            <a:off x="495300" y="4190853"/>
            <a:ext cx="4569797" cy="646331"/>
          </a:xfrm>
          <a:prstGeom prst="rect">
            <a:avLst/>
          </a:prstGeom>
        </p:spPr>
        <p:txBody>
          <a:bodyPr wrap="square">
            <a:spAutoFit/>
          </a:bodyPr>
          <a:lstStyle/>
          <a:p>
            <a:r>
              <a:rPr lang="en-GB" b="1" dirty="0">
                <a:solidFill>
                  <a:srgbClr val="00B0F0"/>
                </a:solidFill>
              </a:rPr>
              <a:t>Drivers must pay within an allocated payment window</a:t>
            </a:r>
            <a:endParaRPr lang="en-GB" dirty="0">
              <a:solidFill>
                <a:srgbClr val="00B0F0"/>
              </a:solidFill>
            </a:endParaRPr>
          </a:p>
        </p:txBody>
      </p:sp>
      <p:sp>
        <p:nvSpPr>
          <p:cNvPr id="25" name="Rectangle 24">
            <a:extLst>
              <a:ext uri="{FF2B5EF4-FFF2-40B4-BE49-F238E27FC236}">
                <a16:creationId xmlns:a16="http://schemas.microsoft.com/office/drawing/2014/main" id="{92D1ABAF-B2D1-4FC1-8561-CFDF9EDFC631}"/>
              </a:ext>
            </a:extLst>
          </p:cNvPr>
          <p:cNvSpPr/>
          <p:nvPr/>
        </p:nvSpPr>
        <p:spPr>
          <a:xfrm>
            <a:off x="523110" y="4858083"/>
            <a:ext cx="8943050" cy="1384995"/>
          </a:xfrm>
          <a:prstGeom prst="rect">
            <a:avLst/>
          </a:prstGeom>
        </p:spPr>
        <p:txBody>
          <a:bodyPr wrap="square" lIns="91440" tIns="45720" rIns="91440" bIns="45720" anchor="t">
            <a:spAutoFit/>
          </a:bodyPr>
          <a:lstStyle/>
          <a:p>
            <a:pPr marL="177800" indent="-177800">
              <a:buFont typeface="Wingdings" panose="05000000000000000000" pitchFamily="2" charset="2"/>
              <a:buChar char="§"/>
              <a:defRPr/>
            </a:pPr>
            <a:r>
              <a:rPr lang="en-GB" sz="1400" dirty="0"/>
              <a:t>Key messages:</a:t>
            </a:r>
          </a:p>
          <a:p>
            <a:pPr marL="536575" lvl="1" indent="-356870">
              <a:buFont typeface="Wingdings" panose="05000000000000000000" pitchFamily="2" charset="2"/>
              <a:buChar char="§"/>
              <a:defRPr/>
            </a:pPr>
            <a:r>
              <a:rPr lang="en-GB" sz="1400" dirty="0"/>
              <a:t>Payment online or over the phone using the Government payment system (</a:t>
            </a:r>
            <a:r>
              <a:rPr lang="en-GB" sz="1400" dirty="0">
                <a:ea typeface="+mn-lt"/>
                <a:cs typeface="+mn-lt"/>
              </a:rPr>
              <a:t>www.gov.uk/clean-air-zones</a:t>
            </a:r>
            <a:r>
              <a:rPr lang="en-GB" sz="1400" dirty="0"/>
              <a:t>)</a:t>
            </a:r>
          </a:p>
          <a:p>
            <a:pPr marL="536575" lvl="1" indent="-356870">
              <a:buFont typeface="Wingdings" panose="05000000000000000000" pitchFamily="2" charset="2"/>
              <a:buChar char="§"/>
              <a:defRPr/>
            </a:pPr>
            <a:r>
              <a:rPr lang="en-GB" sz="1400" dirty="0"/>
              <a:t>Must pay six days prior to their visit; the day of their visit or six days after (13 day payment window)</a:t>
            </a:r>
          </a:p>
          <a:p>
            <a:pPr marL="536575" lvl="1" indent="-356870">
              <a:buFont typeface="Wingdings" panose="05000000000000000000" pitchFamily="2" charset="2"/>
              <a:buChar char="§"/>
              <a:defRPr/>
            </a:pPr>
            <a:r>
              <a:rPr lang="en-GB" sz="1400" dirty="0"/>
              <a:t>Failure to pay will incur a Fixed Penalty Notice of £120 (reduced to £60 if paid in 14 days)</a:t>
            </a:r>
          </a:p>
          <a:p>
            <a:pPr marL="536575" lvl="1" indent="-356870">
              <a:buFont typeface="Wingdings" panose="05000000000000000000" pitchFamily="2" charset="2"/>
              <a:buChar char="§"/>
              <a:defRPr/>
            </a:pPr>
            <a:r>
              <a:rPr lang="en-GB" sz="1400" dirty="0"/>
              <a:t>Onus will be on the driver to know they have entered the zone; they will not receive a letter or text</a:t>
            </a:r>
          </a:p>
          <a:p>
            <a:pPr marL="177800" indent="-177800">
              <a:buFont typeface="Wingdings" panose="05000000000000000000" pitchFamily="2" charset="2"/>
              <a:buChar char="§"/>
              <a:defRPr/>
            </a:pPr>
            <a:endParaRPr lang="en-GB" sz="1400" dirty="0"/>
          </a:p>
        </p:txBody>
      </p:sp>
    </p:spTree>
    <p:extLst>
      <p:ext uri="{BB962C8B-B14F-4D97-AF65-F5344CB8AC3E}">
        <p14:creationId xmlns:p14="http://schemas.microsoft.com/office/powerpoint/2010/main" val="3846791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ED2AA-D91E-4F5C-8480-FFAEF7EB6458}"/>
              </a:ext>
            </a:extLst>
          </p:cNvPr>
          <p:cNvSpPr>
            <a:spLocks noGrp="1"/>
          </p:cNvSpPr>
          <p:nvPr>
            <p:ph type="title"/>
          </p:nvPr>
        </p:nvSpPr>
        <p:spPr/>
        <p:txBody>
          <a:bodyPr/>
          <a:lstStyle/>
          <a:p>
            <a:r>
              <a:rPr lang="en-GB" dirty="0"/>
              <a:t>Vehicles that won’t be charged</a:t>
            </a:r>
          </a:p>
        </p:txBody>
      </p:sp>
      <p:sp>
        <p:nvSpPr>
          <p:cNvPr id="3" name="Slide Number Placeholder 2">
            <a:extLst>
              <a:ext uri="{FF2B5EF4-FFF2-40B4-BE49-F238E27FC236}">
                <a16:creationId xmlns:a16="http://schemas.microsoft.com/office/drawing/2014/main" id="{25C4A2D8-5C96-4B00-A64E-1C8C62B87E52}"/>
              </a:ext>
            </a:extLst>
          </p:cNvPr>
          <p:cNvSpPr>
            <a:spLocks noGrp="1"/>
          </p:cNvSpPr>
          <p:nvPr>
            <p:ph type="sldNum" sz="quarter" idx="4"/>
          </p:nvPr>
        </p:nvSpPr>
        <p:spPr/>
        <p:txBody>
          <a:bodyPr/>
          <a:lstStyle/>
          <a:p>
            <a:r>
              <a:rPr lang="en-GB"/>
              <a:t>PAGE </a:t>
            </a:r>
            <a:fld id="{45A89BE1-5792-4ACB-BF4C-7FAB88C6C5B7}" type="slidenum">
              <a:rPr lang="en-GB" smtClean="0"/>
              <a:pPr/>
              <a:t>6</a:t>
            </a:fld>
            <a:endParaRPr lang="en-GB"/>
          </a:p>
        </p:txBody>
      </p:sp>
      <p:sp>
        <p:nvSpPr>
          <p:cNvPr id="4" name="TextBox 3">
            <a:extLst>
              <a:ext uri="{FF2B5EF4-FFF2-40B4-BE49-F238E27FC236}">
                <a16:creationId xmlns:a16="http://schemas.microsoft.com/office/drawing/2014/main" id="{37C957D7-F497-4155-AD87-A51B68208A36}"/>
              </a:ext>
            </a:extLst>
          </p:cNvPr>
          <p:cNvSpPr txBox="1"/>
          <p:nvPr/>
        </p:nvSpPr>
        <p:spPr>
          <a:xfrm>
            <a:off x="484819" y="1261253"/>
            <a:ext cx="4745552" cy="523220"/>
          </a:xfrm>
          <a:prstGeom prst="rect">
            <a:avLst/>
          </a:prstGeom>
          <a:noFill/>
        </p:spPr>
        <p:txBody>
          <a:bodyPr wrap="square" rtlCol="0">
            <a:spAutoFit/>
          </a:bodyPr>
          <a:lstStyle/>
          <a:p>
            <a:r>
              <a:rPr lang="en-GB" sz="2800" b="1" dirty="0">
                <a:solidFill>
                  <a:srgbClr val="00B0F0"/>
                </a:solidFill>
              </a:rPr>
              <a:t>Compliant vehicles </a:t>
            </a:r>
          </a:p>
        </p:txBody>
      </p:sp>
      <p:sp>
        <p:nvSpPr>
          <p:cNvPr id="6" name="TextBox 5">
            <a:extLst>
              <a:ext uri="{FF2B5EF4-FFF2-40B4-BE49-F238E27FC236}">
                <a16:creationId xmlns:a16="http://schemas.microsoft.com/office/drawing/2014/main" id="{566D8BD4-A4B3-473F-A523-1ED8E51AEBC9}"/>
              </a:ext>
            </a:extLst>
          </p:cNvPr>
          <p:cNvSpPr txBox="1"/>
          <p:nvPr/>
        </p:nvSpPr>
        <p:spPr>
          <a:xfrm>
            <a:off x="514350" y="2382902"/>
            <a:ext cx="4347547" cy="523220"/>
          </a:xfrm>
          <a:prstGeom prst="rect">
            <a:avLst/>
          </a:prstGeom>
          <a:noFill/>
        </p:spPr>
        <p:txBody>
          <a:bodyPr wrap="square" rtlCol="0">
            <a:spAutoFit/>
          </a:bodyPr>
          <a:lstStyle/>
          <a:p>
            <a:r>
              <a:rPr lang="en-GB" sz="2800" b="1" dirty="0">
                <a:solidFill>
                  <a:schemeClr val="accent6">
                    <a:lumMod val="75000"/>
                  </a:schemeClr>
                </a:solidFill>
              </a:rPr>
              <a:t>EXAMPLES</a:t>
            </a:r>
          </a:p>
        </p:txBody>
      </p:sp>
      <p:sp>
        <p:nvSpPr>
          <p:cNvPr id="10" name="TextBox 9">
            <a:extLst>
              <a:ext uri="{FF2B5EF4-FFF2-40B4-BE49-F238E27FC236}">
                <a16:creationId xmlns:a16="http://schemas.microsoft.com/office/drawing/2014/main" id="{435B7F77-7D8C-4E5B-AE09-C211C355B9DF}"/>
              </a:ext>
            </a:extLst>
          </p:cNvPr>
          <p:cNvSpPr txBox="1"/>
          <p:nvPr/>
        </p:nvSpPr>
        <p:spPr>
          <a:xfrm>
            <a:off x="493991" y="1743695"/>
            <a:ext cx="8897659" cy="646331"/>
          </a:xfrm>
          <a:prstGeom prst="rect">
            <a:avLst/>
          </a:prstGeom>
          <a:noFill/>
        </p:spPr>
        <p:txBody>
          <a:bodyPr wrap="square" rtlCol="0">
            <a:spAutoFit/>
          </a:bodyPr>
          <a:lstStyle/>
          <a:p>
            <a:r>
              <a:rPr lang="en-GB" dirty="0"/>
              <a:t>Vehicles that meet specific emission standards will not be charged to enter the Clean Air Zone and will not need to take any action </a:t>
            </a:r>
          </a:p>
        </p:txBody>
      </p:sp>
      <p:sp>
        <p:nvSpPr>
          <p:cNvPr id="8" name="Oval 7">
            <a:extLst>
              <a:ext uri="{FF2B5EF4-FFF2-40B4-BE49-F238E27FC236}">
                <a16:creationId xmlns:a16="http://schemas.microsoft.com/office/drawing/2014/main" id="{4D255421-20B9-4692-AB7E-F6942A0DEA2A}"/>
              </a:ext>
            </a:extLst>
          </p:cNvPr>
          <p:cNvSpPr/>
          <p:nvPr/>
        </p:nvSpPr>
        <p:spPr>
          <a:xfrm>
            <a:off x="2633472" y="2335096"/>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1" name="Oval 10">
            <a:extLst>
              <a:ext uri="{FF2B5EF4-FFF2-40B4-BE49-F238E27FC236}">
                <a16:creationId xmlns:a16="http://schemas.microsoft.com/office/drawing/2014/main" id="{FC5DCDFA-34F7-48B4-A0C9-BF7EB2D5E70B}"/>
              </a:ext>
            </a:extLst>
          </p:cNvPr>
          <p:cNvSpPr/>
          <p:nvPr/>
        </p:nvSpPr>
        <p:spPr>
          <a:xfrm>
            <a:off x="4089913" y="2346120"/>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2" name="Oval 11">
            <a:extLst>
              <a:ext uri="{FF2B5EF4-FFF2-40B4-BE49-F238E27FC236}">
                <a16:creationId xmlns:a16="http://schemas.microsoft.com/office/drawing/2014/main" id="{26ADCD75-9BED-40F2-BE88-D58882738BF2}"/>
              </a:ext>
            </a:extLst>
          </p:cNvPr>
          <p:cNvSpPr/>
          <p:nvPr/>
        </p:nvSpPr>
        <p:spPr>
          <a:xfrm>
            <a:off x="5679977" y="2405082"/>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3" name="Oval 12">
            <a:extLst>
              <a:ext uri="{FF2B5EF4-FFF2-40B4-BE49-F238E27FC236}">
                <a16:creationId xmlns:a16="http://schemas.microsoft.com/office/drawing/2014/main" id="{C65A5E57-5E64-41BF-BF3B-70969D20396B}"/>
              </a:ext>
            </a:extLst>
          </p:cNvPr>
          <p:cNvSpPr/>
          <p:nvPr/>
        </p:nvSpPr>
        <p:spPr>
          <a:xfrm>
            <a:off x="2657856" y="3906696"/>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4" name="Oval 13">
            <a:extLst>
              <a:ext uri="{FF2B5EF4-FFF2-40B4-BE49-F238E27FC236}">
                <a16:creationId xmlns:a16="http://schemas.microsoft.com/office/drawing/2014/main" id="{2467BFD3-F262-405A-ACE4-17F8F3C7A29F}"/>
              </a:ext>
            </a:extLst>
          </p:cNvPr>
          <p:cNvSpPr/>
          <p:nvPr/>
        </p:nvSpPr>
        <p:spPr>
          <a:xfrm>
            <a:off x="4114297" y="3906696"/>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5" name="Oval 14">
            <a:extLst>
              <a:ext uri="{FF2B5EF4-FFF2-40B4-BE49-F238E27FC236}">
                <a16:creationId xmlns:a16="http://schemas.microsoft.com/office/drawing/2014/main" id="{68882A19-10F0-4090-A960-0E21BF3A8843}"/>
              </a:ext>
            </a:extLst>
          </p:cNvPr>
          <p:cNvSpPr/>
          <p:nvPr/>
        </p:nvSpPr>
        <p:spPr>
          <a:xfrm>
            <a:off x="5704361" y="3965658"/>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6" name="Rectangle 15">
            <a:extLst>
              <a:ext uri="{FF2B5EF4-FFF2-40B4-BE49-F238E27FC236}">
                <a16:creationId xmlns:a16="http://schemas.microsoft.com/office/drawing/2014/main" id="{298F574A-5529-4730-BEAD-94EAC5877067}"/>
              </a:ext>
            </a:extLst>
          </p:cNvPr>
          <p:cNvSpPr/>
          <p:nvPr/>
        </p:nvSpPr>
        <p:spPr>
          <a:xfrm>
            <a:off x="2784285" y="2738288"/>
            <a:ext cx="1345097" cy="1015663"/>
          </a:xfrm>
          <a:prstGeom prst="rect">
            <a:avLst/>
          </a:prstGeom>
        </p:spPr>
        <p:txBody>
          <a:bodyPr wrap="square">
            <a:spAutoFit/>
          </a:bodyPr>
          <a:lstStyle/>
          <a:p>
            <a:pPr algn="ctr"/>
            <a:r>
              <a:rPr lang="en-GB" sz="1200" b="1" dirty="0">
                <a:solidFill>
                  <a:schemeClr val="bg1"/>
                </a:solidFill>
              </a:rPr>
              <a:t>Euro 4 petrol or better</a:t>
            </a:r>
            <a:br>
              <a:rPr lang="en-GB" sz="1200" b="1" dirty="0">
                <a:solidFill>
                  <a:schemeClr val="bg1"/>
                </a:solidFill>
              </a:rPr>
            </a:br>
            <a:r>
              <a:rPr lang="en-GB" sz="1200" b="1" dirty="0">
                <a:solidFill>
                  <a:schemeClr val="bg1"/>
                </a:solidFill>
              </a:rPr>
              <a:t>(most vehicles from 2006 onwards)</a:t>
            </a:r>
          </a:p>
        </p:txBody>
      </p:sp>
      <p:sp>
        <p:nvSpPr>
          <p:cNvPr id="17" name="Rectangle 16">
            <a:extLst>
              <a:ext uri="{FF2B5EF4-FFF2-40B4-BE49-F238E27FC236}">
                <a16:creationId xmlns:a16="http://schemas.microsoft.com/office/drawing/2014/main" id="{9D91E612-B4D5-4D61-BA77-D3CACC1E8480}"/>
              </a:ext>
            </a:extLst>
          </p:cNvPr>
          <p:cNvSpPr/>
          <p:nvPr/>
        </p:nvSpPr>
        <p:spPr>
          <a:xfrm>
            <a:off x="4253716" y="2747537"/>
            <a:ext cx="1345097" cy="1015663"/>
          </a:xfrm>
          <a:prstGeom prst="rect">
            <a:avLst/>
          </a:prstGeom>
        </p:spPr>
        <p:txBody>
          <a:bodyPr wrap="square">
            <a:spAutoFit/>
          </a:bodyPr>
          <a:lstStyle/>
          <a:p>
            <a:pPr algn="ctr"/>
            <a:r>
              <a:rPr lang="en-GB" sz="1200" b="1" dirty="0">
                <a:solidFill>
                  <a:schemeClr val="bg1"/>
                </a:solidFill>
              </a:rPr>
              <a:t>Euro 6 diesel or better (most vehicles from September 2015 onwards)</a:t>
            </a:r>
          </a:p>
        </p:txBody>
      </p:sp>
      <p:sp>
        <p:nvSpPr>
          <p:cNvPr id="20" name="Rectangle 19">
            <a:extLst>
              <a:ext uri="{FF2B5EF4-FFF2-40B4-BE49-F238E27FC236}">
                <a16:creationId xmlns:a16="http://schemas.microsoft.com/office/drawing/2014/main" id="{C9D175D5-76FB-4751-A285-E2A3D74E37BC}"/>
              </a:ext>
            </a:extLst>
          </p:cNvPr>
          <p:cNvSpPr/>
          <p:nvPr/>
        </p:nvSpPr>
        <p:spPr>
          <a:xfrm>
            <a:off x="5889913" y="2990650"/>
            <a:ext cx="1345097" cy="646331"/>
          </a:xfrm>
          <a:prstGeom prst="rect">
            <a:avLst/>
          </a:prstGeom>
        </p:spPr>
        <p:txBody>
          <a:bodyPr wrap="square">
            <a:spAutoFit/>
          </a:bodyPr>
          <a:lstStyle/>
          <a:p>
            <a:pPr algn="ctr"/>
            <a:r>
              <a:rPr lang="en-GB" sz="1200" b="1" dirty="0">
                <a:solidFill>
                  <a:schemeClr val="bg1"/>
                </a:solidFill>
              </a:rPr>
              <a:t>Gas Euro 6 standard or better</a:t>
            </a:r>
          </a:p>
        </p:txBody>
      </p:sp>
      <p:sp>
        <p:nvSpPr>
          <p:cNvPr id="21" name="Rectangle 20">
            <a:extLst>
              <a:ext uri="{FF2B5EF4-FFF2-40B4-BE49-F238E27FC236}">
                <a16:creationId xmlns:a16="http://schemas.microsoft.com/office/drawing/2014/main" id="{BD3D146A-BEF9-4AE6-A3FF-50434984E9AB}"/>
              </a:ext>
            </a:extLst>
          </p:cNvPr>
          <p:cNvSpPr/>
          <p:nvPr/>
        </p:nvSpPr>
        <p:spPr>
          <a:xfrm>
            <a:off x="2787488" y="4593704"/>
            <a:ext cx="1345097" cy="461665"/>
          </a:xfrm>
          <a:prstGeom prst="rect">
            <a:avLst/>
          </a:prstGeom>
        </p:spPr>
        <p:txBody>
          <a:bodyPr wrap="square">
            <a:spAutoFit/>
          </a:bodyPr>
          <a:lstStyle/>
          <a:p>
            <a:pPr algn="ctr"/>
            <a:r>
              <a:rPr lang="en-GB" sz="1200" b="1" dirty="0">
                <a:solidFill>
                  <a:schemeClr val="bg1"/>
                </a:solidFill>
              </a:rPr>
              <a:t>Fully electric vehicle</a:t>
            </a:r>
          </a:p>
        </p:txBody>
      </p:sp>
      <p:sp>
        <p:nvSpPr>
          <p:cNvPr id="22" name="Rectangle 21">
            <a:extLst>
              <a:ext uri="{FF2B5EF4-FFF2-40B4-BE49-F238E27FC236}">
                <a16:creationId xmlns:a16="http://schemas.microsoft.com/office/drawing/2014/main" id="{FD6E3EDF-264F-4652-8B36-255D373E83E0}"/>
              </a:ext>
            </a:extLst>
          </p:cNvPr>
          <p:cNvSpPr/>
          <p:nvPr/>
        </p:nvSpPr>
        <p:spPr>
          <a:xfrm>
            <a:off x="4302876" y="4593704"/>
            <a:ext cx="1345097" cy="461665"/>
          </a:xfrm>
          <a:prstGeom prst="rect">
            <a:avLst/>
          </a:prstGeom>
        </p:spPr>
        <p:txBody>
          <a:bodyPr wrap="square">
            <a:spAutoFit/>
          </a:bodyPr>
          <a:lstStyle/>
          <a:p>
            <a:pPr algn="ctr"/>
            <a:r>
              <a:rPr lang="en-GB" sz="1200" b="1" dirty="0">
                <a:solidFill>
                  <a:schemeClr val="bg1"/>
                </a:solidFill>
              </a:rPr>
              <a:t>Fully Hydrogen fuel cell</a:t>
            </a:r>
          </a:p>
        </p:txBody>
      </p:sp>
      <p:sp>
        <p:nvSpPr>
          <p:cNvPr id="23" name="Rectangle 22">
            <a:extLst>
              <a:ext uri="{FF2B5EF4-FFF2-40B4-BE49-F238E27FC236}">
                <a16:creationId xmlns:a16="http://schemas.microsoft.com/office/drawing/2014/main" id="{DDE238E7-BD27-4713-98B4-45DD32F15481}"/>
              </a:ext>
            </a:extLst>
          </p:cNvPr>
          <p:cNvSpPr/>
          <p:nvPr/>
        </p:nvSpPr>
        <p:spPr>
          <a:xfrm>
            <a:off x="5931812" y="4357826"/>
            <a:ext cx="1345097" cy="1015663"/>
          </a:xfrm>
          <a:prstGeom prst="rect">
            <a:avLst/>
          </a:prstGeom>
        </p:spPr>
        <p:txBody>
          <a:bodyPr wrap="square">
            <a:spAutoFit/>
          </a:bodyPr>
          <a:lstStyle/>
          <a:p>
            <a:pPr algn="ctr"/>
            <a:r>
              <a:rPr lang="en-GB" sz="1200" b="1" dirty="0">
                <a:solidFill>
                  <a:schemeClr val="bg1"/>
                </a:solidFill>
              </a:rPr>
              <a:t>Hybrid electric (diesel/ petrol engines must meet relevant Euro standard)</a:t>
            </a:r>
            <a:endParaRPr lang="en-GB" sz="1200" dirty="0">
              <a:solidFill>
                <a:schemeClr val="bg1"/>
              </a:solidFill>
            </a:endParaRPr>
          </a:p>
        </p:txBody>
      </p:sp>
    </p:spTree>
    <p:extLst>
      <p:ext uri="{BB962C8B-B14F-4D97-AF65-F5344CB8AC3E}">
        <p14:creationId xmlns:p14="http://schemas.microsoft.com/office/powerpoint/2010/main" val="325445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02FAD-F426-4B44-8F2E-78787BAFF76E}"/>
              </a:ext>
            </a:extLst>
          </p:cNvPr>
          <p:cNvSpPr>
            <a:spLocks noGrp="1"/>
          </p:cNvSpPr>
          <p:nvPr>
            <p:ph type="title"/>
          </p:nvPr>
        </p:nvSpPr>
        <p:spPr/>
        <p:txBody>
          <a:bodyPr/>
          <a:lstStyle/>
          <a:p>
            <a:r>
              <a:rPr lang="en-GB" dirty="0"/>
              <a:t>Clean Air Zone revenue</a:t>
            </a:r>
          </a:p>
        </p:txBody>
      </p:sp>
      <p:sp>
        <p:nvSpPr>
          <p:cNvPr id="3" name="Slide Number Placeholder 2">
            <a:extLst>
              <a:ext uri="{FF2B5EF4-FFF2-40B4-BE49-F238E27FC236}">
                <a16:creationId xmlns:a16="http://schemas.microsoft.com/office/drawing/2014/main" id="{4363FE25-F8E1-4047-83FB-AC6F75179AAB}"/>
              </a:ext>
            </a:extLst>
          </p:cNvPr>
          <p:cNvSpPr>
            <a:spLocks noGrp="1"/>
          </p:cNvSpPr>
          <p:nvPr>
            <p:ph type="sldNum" sz="quarter" idx="4"/>
          </p:nvPr>
        </p:nvSpPr>
        <p:spPr/>
        <p:txBody>
          <a:bodyPr/>
          <a:lstStyle/>
          <a:p>
            <a:r>
              <a:rPr lang="en-GB"/>
              <a:t>PAGE </a:t>
            </a:r>
            <a:fld id="{45A89BE1-5792-4ACB-BF4C-7FAB88C6C5B7}" type="slidenum">
              <a:rPr lang="en-GB" smtClean="0"/>
              <a:pPr/>
              <a:t>7</a:t>
            </a:fld>
            <a:endParaRPr lang="en-GB"/>
          </a:p>
        </p:txBody>
      </p:sp>
      <p:sp>
        <p:nvSpPr>
          <p:cNvPr id="8" name="TextBox 7">
            <a:extLst>
              <a:ext uri="{FF2B5EF4-FFF2-40B4-BE49-F238E27FC236}">
                <a16:creationId xmlns:a16="http://schemas.microsoft.com/office/drawing/2014/main" id="{960911B0-12DD-4360-8668-3B859C923295}"/>
              </a:ext>
            </a:extLst>
          </p:cNvPr>
          <p:cNvSpPr txBox="1"/>
          <p:nvPr/>
        </p:nvSpPr>
        <p:spPr>
          <a:xfrm>
            <a:off x="495300" y="1142774"/>
            <a:ext cx="8765177" cy="954107"/>
          </a:xfrm>
          <a:prstGeom prst="rect">
            <a:avLst/>
          </a:prstGeom>
          <a:noFill/>
        </p:spPr>
        <p:txBody>
          <a:bodyPr wrap="square" rtlCol="0">
            <a:spAutoFit/>
          </a:bodyPr>
          <a:lstStyle/>
          <a:p>
            <a:r>
              <a:rPr lang="en-GB" sz="2800" b="1" dirty="0">
                <a:solidFill>
                  <a:srgbClr val="00B0F0"/>
                </a:solidFill>
              </a:rPr>
              <a:t>Revenue generated to be re-invested in transport-related projects and policies</a:t>
            </a:r>
            <a:endParaRPr lang="en-GB" sz="2800" dirty="0">
              <a:solidFill>
                <a:srgbClr val="00B0F0"/>
              </a:solidFill>
            </a:endParaRPr>
          </a:p>
        </p:txBody>
      </p:sp>
      <p:sp>
        <p:nvSpPr>
          <p:cNvPr id="31" name="TextBox 30">
            <a:extLst>
              <a:ext uri="{FF2B5EF4-FFF2-40B4-BE49-F238E27FC236}">
                <a16:creationId xmlns:a16="http://schemas.microsoft.com/office/drawing/2014/main" id="{99580037-C40B-424B-BDE5-D251B32B4858}"/>
              </a:ext>
            </a:extLst>
          </p:cNvPr>
          <p:cNvSpPr txBox="1"/>
          <p:nvPr/>
        </p:nvSpPr>
        <p:spPr>
          <a:xfrm>
            <a:off x="495300" y="4982840"/>
            <a:ext cx="1976933" cy="1077218"/>
          </a:xfrm>
          <a:prstGeom prst="rect">
            <a:avLst/>
          </a:prstGeom>
          <a:noFill/>
        </p:spPr>
        <p:txBody>
          <a:bodyPr wrap="square" rtlCol="0">
            <a:spAutoFit/>
          </a:bodyPr>
          <a:lstStyle/>
          <a:p>
            <a:pPr algn="ctr"/>
            <a:r>
              <a:rPr lang="en-GB" sz="1600" b="1" dirty="0">
                <a:solidFill>
                  <a:srgbClr val="00B0F0"/>
                </a:solidFill>
              </a:rPr>
              <a:t>Controlled parking zones to mitigate localised impact</a:t>
            </a:r>
          </a:p>
        </p:txBody>
      </p:sp>
      <p:sp>
        <p:nvSpPr>
          <p:cNvPr id="32" name="TextBox 31">
            <a:extLst>
              <a:ext uri="{FF2B5EF4-FFF2-40B4-BE49-F238E27FC236}">
                <a16:creationId xmlns:a16="http://schemas.microsoft.com/office/drawing/2014/main" id="{D28E8819-44B6-4927-BB36-B8D0C1C815F6}"/>
              </a:ext>
            </a:extLst>
          </p:cNvPr>
          <p:cNvSpPr txBox="1"/>
          <p:nvPr/>
        </p:nvSpPr>
        <p:spPr>
          <a:xfrm>
            <a:off x="5225051" y="4985907"/>
            <a:ext cx="1900815" cy="1077218"/>
          </a:xfrm>
          <a:prstGeom prst="rect">
            <a:avLst/>
          </a:prstGeom>
          <a:noFill/>
        </p:spPr>
        <p:txBody>
          <a:bodyPr wrap="square" rtlCol="0">
            <a:spAutoFit/>
          </a:bodyPr>
          <a:lstStyle/>
          <a:p>
            <a:pPr algn="ctr"/>
            <a:r>
              <a:rPr lang="en-GB" sz="1600" b="1" dirty="0">
                <a:solidFill>
                  <a:srgbClr val="00B0F0"/>
                </a:solidFill>
              </a:rPr>
              <a:t>City centre pedestrianisation and public realm improvements </a:t>
            </a:r>
          </a:p>
        </p:txBody>
      </p:sp>
      <p:sp>
        <p:nvSpPr>
          <p:cNvPr id="33" name="TextBox 32">
            <a:extLst>
              <a:ext uri="{FF2B5EF4-FFF2-40B4-BE49-F238E27FC236}">
                <a16:creationId xmlns:a16="http://schemas.microsoft.com/office/drawing/2014/main" id="{22308B32-A6A4-4823-82DA-C46B9E931D55}"/>
              </a:ext>
            </a:extLst>
          </p:cNvPr>
          <p:cNvSpPr txBox="1"/>
          <p:nvPr/>
        </p:nvSpPr>
        <p:spPr>
          <a:xfrm>
            <a:off x="3038745" y="4982840"/>
            <a:ext cx="1619794" cy="830997"/>
          </a:xfrm>
          <a:prstGeom prst="rect">
            <a:avLst/>
          </a:prstGeom>
          <a:noFill/>
        </p:spPr>
        <p:txBody>
          <a:bodyPr wrap="square" rtlCol="0">
            <a:spAutoFit/>
          </a:bodyPr>
          <a:lstStyle/>
          <a:p>
            <a:pPr algn="ctr"/>
            <a:r>
              <a:rPr lang="en-GB" sz="1600" b="1" dirty="0">
                <a:solidFill>
                  <a:srgbClr val="00B0F0"/>
                </a:solidFill>
              </a:rPr>
              <a:t>Funding for the Hydrogen bus pilot</a:t>
            </a:r>
          </a:p>
        </p:txBody>
      </p:sp>
      <p:sp>
        <p:nvSpPr>
          <p:cNvPr id="34" name="TextBox 33">
            <a:extLst>
              <a:ext uri="{FF2B5EF4-FFF2-40B4-BE49-F238E27FC236}">
                <a16:creationId xmlns:a16="http://schemas.microsoft.com/office/drawing/2014/main" id="{4E51C9B7-F833-4AD4-9AB2-C8EB2386D5F0}"/>
              </a:ext>
            </a:extLst>
          </p:cNvPr>
          <p:cNvSpPr txBox="1"/>
          <p:nvPr/>
        </p:nvSpPr>
        <p:spPr>
          <a:xfrm>
            <a:off x="7551868" y="4982840"/>
            <a:ext cx="1900814" cy="1077218"/>
          </a:xfrm>
          <a:prstGeom prst="rect">
            <a:avLst/>
          </a:prstGeom>
          <a:noFill/>
        </p:spPr>
        <p:txBody>
          <a:bodyPr wrap="square" rtlCol="0">
            <a:spAutoFit/>
          </a:bodyPr>
          <a:lstStyle/>
          <a:p>
            <a:pPr algn="ctr"/>
            <a:r>
              <a:rPr lang="en-GB" sz="1600" b="1" dirty="0">
                <a:solidFill>
                  <a:srgbClr val="00B0F0"/>
                </a:solidFill>
              </a:rPr>
              <a:t>Enhanced programme of active and sustainable travel</a:t>
            </a:r>
          </a:p>
        </p:txBody>
      </p:sp>
      <p:cxnSp>
        <p:nvCxnSpPr>
          <p:cNvPr id="37" name="Straight Connector 36">
            <a:extLst>
              <a:ext uri="{FF2B5EF4-FFF2-40B4-BE49-F238E27FC236}">
                <a16:creationId xmlns:a16="http://schemas.microsoft.com/office/drawing/2014/main" id="{11433E1A-0822-49DC-9105-F2DCD29004A3}"/>
              </a:ext>
            </a:extLst>
          </p:cNvPr>
          <p:cNvCxnSpPr/>
          <p:nvPr/>
        </p:nvCxnSpPr>
        <p:spPr>
          <a:xfrm>
            <a:off x="711929" y="2237729"/>
            <a:ext cx="8647614"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D73950CA-BC40-48BE-9A9E-8BD30300A096}"/>
              </a:ext>
            </a:extLst>
          </p:cNvPr>
          <p:cNvSpPr/>
          <p:nvPr/>
        </p:nvSpPr>
        <p:spPr>
          <a:xfrm>
            <a:off x="731429" y="3145549"/>
            <a:ext cx="1619794" cy="1547437"/>
          </a:xfrm>
          <a:prstGeom prst="ellipse">
            <a:avLst/>
          </a:prstGeom>
          <a:solidFill>
            <a:srgbClr val="00B0F0"/>
          </a:solidFill>
          <a:ln>
            <a:solidFill>
              <a:srgbClr val="00B0F0"/>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1" name="Oval 20">
            <a:extLst>
              <a:ext uri="{FF2B5EF4-FFF2-40B4-BE49-F238E27FC236}">
                <a16:creationId xmlns:a16="http://schemas.microsoft.com/office/drawing/2014/main" id="{9B49E1E3-46B7-4C21-9B66-B514767FBB1F}"/>
              </a:ext>
            </a:extLst>
          </p:cNvPr>
          <p:cNvSpPr/>
          <p:nvPr/>
        </p:nvSpPr>
        <p:spPr>
          <a:xfrm>
            <a:off x="3038745" y="3176320"/>
            <a:ext cx="1619794" cy="1493310"/>
          </a:xfrm>
          <a:prstGeom prst="ellipse">
            <a:avLst/>
          </a:prstGeom>
          <a:solidFill>
            <a:srgbClr val="00B0F0"/>
          </a:solidFill>
          <a:ln>
            <a:solidFill>
              <a:srgbClr val="00B0F0"/>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p>
        </p:txBody>
      </p:sp>
      <p:sp>
        <p:nvSpPr>
          <p:cNvPr id="22" name="Oval 21">
            <a:extLst>
              <a:ext uri="{FF2B5EF4-FFF2-40B4-BE49-F238E27FC236}">
                <a16:creationId xmlns:a16="http://schemas.microsoft.com/office/drawing/2014/main" id="{606FAA5E-D060-4465-9D54-947696E718C5}"/>
              </a:ext>
            </a:extLst>
          </p:cNvPr>
          <p:cNvSpPr/>
          <p:nvPr/>
        </p:nvSpPr>
        <p:spPr>
          <a:xfrm>
            <a:off x="5346061" y="3145549"/>
            <a:ext cx="1619794" cy="1547437"/>
          </a:xfrm>
          <a:prstGeom prst="ellipse">
            <a:avLst/>
          </a:prstGeom>
          <a:solidFill>
            <a:srgbClr val="00B0F0"/>
          </a:solidFill>
          <a:ln>
            <a:solidFill>
              <a:srgbClr val="00B0F0"/>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dirty="0"/>
          </a:p>
        </p:txBody>
      </p:sp>
      <p:sp>
        <p:nvSpPr>
          <p:cNvPr id="23" name="Oval 22">
            <a:extLst>
              <a:ext uri="{FF2B5EF4-FFF2-40B4-BE49-F238E27FC236}">
                <a16:creationId xmlns:a16="http://schemas.microsoft.com/office/drawing/2014/main" id="{E3CD1B79-E670-40C8-80C8-A99C333D3276}"/>
              </a:ext>
            </a:extLst>
          </p:cNvPr>
          <p:cNvSpPr/>
          <p:nvPr/>
        </p:nvSpPr>
        <p:spPr>
          <a:xfrm>
            <a:off x="7692378" y="3145549"/>
            <a:ext cx="1619794" cy="1547437"/>
          </a:xfrm>
          <a:prstGeom prst="ellipse">
            <a:avLst/>
          </a:prstGeom>
          <a:solidFill>
            <a:srgbClr val="00B0F0"/>
          </a:solidFill>
          <a:ln>
            <a:solidFill>
              <a:srgbClr val="00B0F0"/>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pic>
        <p:nvPicPr>
          <p:cNvPr id="11" name="Graphic 10" descr="Bus">
            <a:extLst>
              <a:ext uri="{FF2B5EF4-FFF2-40B4-BE49-F238E27FC236}">
                <a16:creationId xmlns:a16="http://schemas.microsoft.com/office/drawing/2014/main" id="{F924A0DB-C6D5-4346-80CF-8F09C9C8F9D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445367" y="3487000"/>
            <a:ext cx="914400" cy="914400"/>
          </a:xfrm>
          <a:prstGeom prst="rect">
            <a:avLst/>
          </a:prstGeom>
        </p:spPr>
      </p:pic>
      <p:pic>
        <p:nvPicPr>
          <p:cNvPr id="13" name="Graphic 12" descr="Walk">
            <a:extLst>
              <a:ext uri="{FF2B5EF4-FFF2-40B4-BE49-F238E27FC236}">
                <a16:creationId xmlns:a16="http://schemas.microsoft.com/office/drawing/2014/main" id="{5B0043E0-B9B5-43C6-879A-2E5CC87BDC5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698758" y="3438711"/>
            <a:ext cx="914400" cy="914400"/>
          </a:xfrm>
          <a:prstGeom prst="rect">
            <a:avLst/>
          </a:prstGeom>
        </p:spPr>
      </p:pic>
      <p:pic>
        <p:nvPicPr>
          <p:cNvPr id="15" name="Graphic 14" descr="Car">
            <a:extLst>
              <a:ext uri="{FF2B5EF4-FFF2-40B4-BE49-F238E27FC236}">
                <a16:creationId xmlns:a16="http://schemas.microsoft.com/office/drawing/2014/main" id="{CD54B4B7-C134-4A90-8D75-C588A359D92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31384" y="3603468"/>
            <a:ext cx="914400" cy="914400"/>
          </a:xfrm>
          <a:prstGeom prst="rect">
            <a:avLst/>
          </a:prstGeom>
        </p:spPr>
      </p:pic>
      <p:pic>
        <p:nvPicPr>
          <p:cNvPr id="17" name="Graphic 16" descr="Sign">
            <a:extLst>
              <a:ext uri="{FF2B5EF4-FFF2-40B4-BE49-F238E27FC236}">
                <a16:creationId xmlns:a16="http://schemas.microsoft.com/office/drawing/2014/main" id="{BC061861-A84A-43B1-BC54-4BD5779DA24D}"/>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627804" y="3375881"/>
            <a:ext cx="619897" cy="619897"/>
          </a:xfrm>
          <a:prstGeom prst="rect">
            <a:avLst/>
          </a:prstGeom>
        </p:spPr>
      </p:pic>
      <p:pic>
        <p:nvPicPr>
          <p:cNvPr id="25" name="Graphic 24" descr="Cycling">
            <a:extLst>
              <a:ext uri="{FF2B5EF4-FFF2-40B4-BE49-F238E27FC236}">
                <a16:creationId xmlns:a16="http://schemas.microsoft.com/office/drawing/2014/main" id="{63BD4A7C-5F30-4C4E-A132-8A2FCA8A13D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080916" y="3426187"/>
            <a:ext cx="914400" cy="914400"/>
          </a:xfrm>
          <a:prstGeom prst="rect">
            <a:avLst/>
          </a:prstGeom>
        </p:spPr>
      </p:pic>
      <p:sp>
        <p:nvSpPr>
          <p:cNvPr id="40" name="TextBox 39">
            <a:extLst>
              <a:ext uri="{FF2B5EF4-FFF2-40B4-BE49-F238E27FC236}">
                <a16:creationId xmlns:a16="http://schemas.microsoft.com/office/drawing/2014/main" id="{64F545BD-186D-44D8-A3D0-00E3E8AB959B}"/>
              </a:ext>
            </a:extLst>
          </p:cNvPr>
          <p:cNvSpPr txBox="1"/>
          <p:nvPr/>
        </p:nvSpPr>
        <p:spPr>
          <a:xfrm>
            <a:off x="433416" y="2403754"/>
            <a:ext cx="3224084" cy="338554"/>
          </a:xfrm>
          <a:prstGeom prst="rect">
            <a:avLst/>
          </a:prstGeom>
          <a:noFill/>
        </p:spPr>
        <p:txBody>
          <a:bodyPr wrap="square" rtlCol="0">
            <a:spAutoFit/>
          </a:bodyPr>
          <a:lstStyle/>
          <a:p>
            <a:pPr algn="ctr"/>
            <a:r>
              <a:rPr lang="en-GB" sz="1600" dirty="0"/>
              <a:t>Options identified so far include:</a:t>
            </a:r>
          </a:p>
        </p:txBody>
      </p:sp>
    </p:spTree>
    <p:extLst>
      <p:ext uri="{BB962C8B-B14F-4D97-AF65-F5344CB8AC3E}">
        <p14:creationId xmlns:p14="http://schemas.microsoft.com/office/powerpoint/2010/main" val="3861400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ED2AA-D91E-4F5C-8480-FFAEF7EB6458}"/>
              </a:ext>
            </a:extLst>
          </p:cNvPr>
          <p:cNvSpPr>
            <a:spLocks noGrp="1"/>
          </p:cNvSpPr>
          <p:nvPr>
            <p:ph type="title"/>
          </p:nvPr>
        </p:nvSpPr>
        <p:spPr/>
        <p:txBody>
          <a:bodyPr/>
          <a:lstStyle/>
          <a:p>
            <a:r>
              <a:rPr lang="en-GB" dirty="0"/>
              <a:t>Measures to support the introduction of the </a:t>
            </a:r>
            <a:br>
              <a:rPr lang="en-GB" dirty="0"/>
            </a:br>
            <a:r>
              <a:rPr lang="en-GB" dirty="0"/>
              <a:t>Clean Air Zone</a:t>
            </a:r>
          </a:p>
        </p:txBody>
      </p:sp>
      <p:sp>
        <p:nvSpPr>
          <p:cNvPr id="3" name="Slide Number Placeholder 2">
            <a:extLst>
              <a:ext uri="{FF2B5EF4-FFF2-40B4-BE49-F238E27FC236}">
                <a16:creationId xmlns:a16="http://schemas.microsoft.com/office/drawing/2014/main" id="{25C4A2D8-5C96-4B00-A64E-1C8C62B87E52}"/>
              </a:ext>
            </a:extLst>
          </p:cNvPr>
          <p:cNvSpPr>
            <a:spLocks noGrp="1"/>
          </p:cNvSpPr>
          <p:nvPr>
            <p:ph type="sldNum" sz="quarter" idx="4"/>
          </p:nvPr>
        </p:nvSpPr>
        <p:spPr/>
        <p:txBody>
          <a:bodyPr/>
          <a:lstStyle/>
          <a:p>
            <a:r>
              <a:rPr lang="en-GB"/>
              <a:t>PAGE </a:t>
            </a:r>
            <a:fld id="{45A89BE1-5792-4ACB-BF4C-7FAB88C6C5B7}" type="slidenum">
              <a:rPr lang="en-GB" smtClean="0"/>
              <a:pPr/>
              <a:t>8</a:t>
            </a:fld>
            <a:endParaRPr lang="en-GB"/>
          </a:p>
        </p:txBody>
      </p:sp>
      <p:sp>
        <p:nvSpPr>
          <p:cNvPr id="4" name="TextBox 3">
            <a:extLst>
              <a:ext uri="{FF2B5EF4-FFF2-40B4-BE49-F238E27FC236}">
                <a16:creationId xmlns:a16="http://schemas.microsoft.com/office/drawing/2014/main" id="{37C957D7-F497-4155-AD87-A51B68208A36}"/>
              </a:ext>
            </a:extLst>
          </p:cNvPr>
          <p:cNvSpPr txBox="1"/>
          <p:nvPr/>
        </p:nvSpPr>
        <p:spPr>
          <a:xfrm>
            <a:off x="484819" y="1261253"/>
            <a:ext cx="4745552" cy="523220"/>
          </a:xfrm>
          <a:prstGeom prst="rect">
            <a:avLst/>
          </a:prstGeom>
          <a:noFill/>
        </p:spPr>
        <p:txBody>
          <a:bodyPr wrap="square" rtlCol="0">
            <a:spAutoFit/>
          </a:bodyPr>
          <a:lstStyle/>
          <a:p>
            <a:r>
              <a:rPr lang="en-GB" sz="2800" b="1" dirty="0">
                <a:solidFill>
                  <a:srgbClr val="00B0F0"/>
                </a:solidFill>
              </a:rPr>
              <a:t>Exemptions</a:t>
            </a:r>
          </a:p>
        </p:txBody>
      </p:sp>
      <p:sp>
        <p:nvSpPr>
          <p:cNvPr id="6" name="TextBox 5">
            <a:extLst>
              <a:ext uri="{FF2B5EF4-FFF2-40B4-BE49-F238E27FC236}">
                <a16:creationId xmlns:a16="http://schemas.microsoft.com/office/drawing/2014/main" id="{566D8BD4-A4B3-473F-A523-1ED8E51AEBC9}"/>
              </a:ext>
            </a:extLst>
          </p:cNvPr>
          <p:cNvSpPr txBox="1"/>
          <p:nvPr/>
        </p:nvSpPr>
        <p:spPr>
          <a:xfrm>
            <a:off x="514350" y="2154302"/>
            <a:ext cx="4347547" cy="523220"/>
          </a:xfrm>
          <a:prstGeom prst="rect">
            <a:avLst/>
          </a:prstGeom>
          <a:noFill/>
        </p:spPr>
        <p:txBody>
          <a:bodyPr wrap="square" rtlCol="0">
            <a:spAutoFit/>
          </a:bodyPr>
          <a:lstStyle/>
          <a:p>
            <a:r>
              <a:rPr lang="en-GB" sz="2800" b="1" dirty="0">
                <a:solidFill>
                  <a:schemeClr val="accent6">
                    <a:lumMod val="75000"/>
                  </a:schemeClr>
                </a:solidFill>
              </a:rPr>
              <a:t>SHORT TERM</a:t>
            </a:r>
          </a:p>
        </p:txBody>
      </p:sp>
      <p:sp>
        <p:nvSpPr>
          <p:cNvPr id="8" name="TextBox 7">
            <a:extLst>
              <a:ext uri="{FF2B5EF4-FFF2-40B4-BE49-F238E27FC236}">
                <a16:creationId xmlns:a16="http://schemas.microsoft.com/office/drawing/2014/main" id="{2555BEAA-655C-4101-98DF-99D59CEF2C8F}"/>
              </a:ext>
            </a:extLst>
          </p:cNvPr>
          <p:cNvSpPr txBox="1"/>
          <p:nvPr/>
        </p:nvSpPr>
        <p:spPr>
          <a:xfrm>
            <a:off x="483481" y="2749768"/>
            <a:ext cx="1103586" cy="1200329"/>
          </a:xfrm>
          <a:prstGeom prst="rect">
            <a:avLst/>
          </a:prstGeom>
          <a:noFill/>
        </p:spPr>
        <p:txBody>
          <a:bodyPr wrap="square" rtlCol="0">
            <a:spAutoFit/>
          </a:bodyPr>
          <a:lstStyle/>
          <a:p>
            <a:r>
              <a:rPr lang="en-GB" sz="7200" b="1" dirty="0">
                <a:solidFill>
                  <a:srgbClr val="00B0F0"/>
                </a:solidFill>
              </a:rPr>
              <a:t>2</a:t>
            </a:r>
          </a:p>
        </p:txBody>
      </p:sp>
      <p:sp>
        <p:nvSpPr>
          <p:cNvPr id="9" name="TextBox 8">
            <a:extLst>
              <a:ext uri="{FF2B5EF4-FFF2-40B4-BE49-F238E27FC236}">
                <a16:creationId xmlns:a16="http://schemas.microsoft.com/office/drawing/2014/main" id="{B27B860B-50D1-4232-890C-490D2ED65512}"/>
              </a:ext>
            </a:extLst>
          </p:cNvPr>
          <p:cNvSpPr txBox="1"/>
          <p:nvPr/>
        </p:nvSpPr>
        <p:spPr>
          <a:xfrm>
            <a:off x="1170138" y="2899573"/>
            <a:ext cx="1313793" cy="461665"/>
          </a:xfrm>
          <a:prstGeom prst="rect">
            <a:avLst/>
          </a:prstGeom>
          <a:noFill/>
        </p:spPr>
        <p:txBody>
          <a:bodyPr wrap="square" rtlCol="0">
            <a:spAutoFit/>
          </a:bodyPr>
          <a:lstStyle/>
          <a:p>
            <a:r>
              <a:rPr lang="en-GB" sz="2400" b="1" dirty="0">
                <a:solidFill>
                  <a:srgbClr val="00B0F0"/>
                </a:solidFill>
              </a:rPr>
              <a:t>YEARS</a:t>
            </a:r>
          </a:p>
        </p:txBody>
      </p:sp>
      <p:sp>
        <p:nvSpPr>
          <p:cNvPr id="10" name="TextBox 9">
            <a:extLst>
              <a:ext uri="{FF2B5EF4-FFF2-40B4-BE49-F238E27FC236}">
                <a16:creationId xmlns:a16="http://schemas.microsoft.com/office/drawing/2014/main" id="{435B7F77-7D8C-4E5B-AE09-C211C355B9DF}"/>
              </a:ext>
            </a:extLst>
          </p:cNvPr>
          <p:cNvSpPr txBox="1"/>
          <p:nvPr/>
        </p:nvSpPr>
        <p:spPr>
          <a:xfrm>
            <a:off x="493991" y="1743695"/>
            <a:ext cx="7893265" cy="369332"/>
          </a:xfrm>
          <a:prstGeom prst="rect">
            <a:avLst/>
          </a:prstGeom>
          <a:noFill/>
        </p:spPr>
        <p:txBody>
          <a:bodyPr wrap="square" rtlCol="0">
            <a:spAutoFit/>
          </a:bodyPr>
          <a:lstStyle/>
          <a:p>
            <a:r>
              <a:rPr lang="en-GB" dirty="0"/>
              <a:t>From the launch of the Clean Air Zone on 1 June 2021</a:t>
            </a:r>
          </a:p>
        </p:txBody>
      </p:sp>
      <p:sp>
        <p:nvSpPr>
          <p:cNvPr id="11" name="Rectangle 10">
            <a:extLst>
              <a:ext uri="{FF2B5EF4-FFF2-40B4-BE49-F238E27FC236}">
                <a16:creationId xmlns:a16="http://schemas.microsoft.com/office/drawing/2014/main" id="{30F1FFB0-85AA-4BB5-9313-03B532621BF8}"/>
              </a:ext>
            </a:extLst>
          </p:cNvPr>
          <p:cNvSpPr/>
          <p:nvPr/>
        </p:nvSpPr>
        <p:spPr>
          <a:xfrm>
            <a:off x="1159628" y="3455118"/>
            <a:ext cx="3000565" cy="307777"/>
          </a:xfrm>
          <a:prstGeom prst="rect">
            <a:avLst/>
          </a:prstGeom>
        </p:spPr>
        <p:txBody>
          <a:bodyPr wrap="none">
            <a:spAutoFit/>
          </a:bodyPr>
          <a:lstStyle/>
          <a:p>
            <a:r>
              <a:rPr lang="en-GB" sz="1400" dirty="0">
                <a:cs typeface="Arial" panose="020B0604020202020204" pitchFamily="34" charset="0"/>
              </a:rPr>
              <a:t>Residents within the Clean Air Zone</a:t>
            </a:r>
            <a:endParaRPr lang="en-GB" sz="1400" dirty="0"/>
          </a:p>
        </p:txBody>
      </p:sp>
      <p:sp>
        <p:nvSpPr>
          <p:cNvPr id="12" name="TextBox 11">
            <a:extLst>
              <a:ext uri="{FF2B5EF4-FFF2-40B4-BE49-F238E27FC236}">
                <a16:creationId xmlns:a16="http://schemas.microsoft.com/office/drawing/2014/main" id="{F38C8C06-3606-48D7-9339-80AF41C10F73}"/>
              </a:ext>
            </a:extLst>
          </p:cNvPr>
          <p:cNvSpPr txBox="1"/>
          <p:nvPr/>
        </p:nvSpPr>
        <p:spPr>
          <a:xfrm>
            <a:off x="4270491" y="2749768"/>
            <a:ext cx="1103586" cy="1200329"/>
          </a:xfrm>
          <a:prstGeom prst="rect">
            <a:avLst/>
          </a:prstGeom>
          <a:noFill/>
        </p:spPr>
        <p:txBody>
          <a:bodyPr wrap="square" rtlCol="0">
            <a:spAutoFit/>
          </a:bodyPr>
          <a:lstStyle/>
          <a:p>
            <a:r>
              <a:rPr lang="en-GB" sz="7200" b="1" dirty="0">
                <a:solidFill>
                  <a:srgbClr val="00B0F0"/>
                </a:solidFill>
              </a:rPr>
              <a:t>1</a:t>
            </a:r>
          </a:p>
        </p:txBody>
      </p:sp>
      <p:sp>
        <p:nvSpPr>
          <p:cNvPr id="13" name="TextBox 12">
            <a:extLst>
              <a:ext uri="{FF2B5EF4-FFF2-40B4-BE49-F238E27FC236}">
                <a16:creationId xmlns:a16="http://schemas.microsoft.com/office/drawing/2014/main" id="{9176C54A-A935-40CC-B649-9A818BD2C560}"/>
              </a:ext>
            </a:extLst>
          </p:cNvPr>
          <p:cNvSpPr txBox="1"/>
          <p:nvPr/>
        </p:nvSpPr>
        <p:spPr>
          <a:xfrm>
            <a:off x="4883578" y="2899573"/>
            <a:ext cx="1313793" cy="461665"/>
          </a:xfrm>
          <a:prstGeom prst="rect">
            <a:avLst/>
          </a:prstGeom>
          <a:noFill/>
        </p:spPr>
        <p:txBody>
          <a:bodyPr wrap="square" rtlCol="0">
            <a:spAutoFit/>
          </a:bodyPr>
          <a:lstStyle/>
          <a:p>
            <a:r>
              <a:rPr lang="en-GB" sz="2400" b="1" dirty="0">
                <a:solidFill>
                  <a:srgbClr val="00B0F0"/>
                </a:solidFill>
              </a:rPr>
              <a:t>YEAR</a:t>
            </a:r>
          </a:p>
        </p:txBody>
      </p:sp>
      <p:sp>
        <p:nvSpPr>
          <p:cNvPr id="14" name="Rectangle 13">
            <a:extLst>
              <a:ext uri="{FF2B5EF4-FFF2-40B4-BE49-F238E27FC236}">
                <a16:creationId xmlns:a16="http://schemas.microsoft.com/office/drawing/2014/main" id="{8D8BA4EE-6ABF-4CF6-B7B4-9703CED26097}"/>
              </a:ext>
            </a:extLst>
          </p:cNvPr>
          <p:cNvSpPr/>
          <p:nvPr/>
        </p:nvSpPr>
        <p:spPr>
          <a:xfrm>
            <a:off x="4883578" y="3522927"/>
            <a:ext cx="3640312" cy="1815882"/>
          </a:xfrm>
          <a:prstGeom prst="rect">
            <a:avLst/>
          </a:prstGeom>
        </p:spPr>
        <p:txBody>
          <a:bodyPr wrap="square">
            <a:spAutoFit/>
          </a:bodyPr>
          <a:lstStyle/>
          <a:p>
            <a:r>
              <a:rPr lang="en-GB" sz="1400" dirty="0">
                <a:cs typeface="Arial" panose="020B0604020202020204" pitchFamily="34" charset="0"/>
              </a:rPr>
              <a:t>Individuals travelling into the Clean Air Zone for work and earning less than £30,000 a year</a:t>
            </a:r>
          </a:p>
          <a:p>
            <a:endParaRPr lang="en-GB" sz="1400" dirty="0">
              <a:cs typeface="Arial" panose="020B0604020202020204" pitchFamily="34" charset="0"/>
            </a:endParaRPr>
          </a:p>
          <a:p>
            <a:r>
              <a:rPr lang="en-GB" sz="1400" dirty="0">
                <a:cs typeface="Arial" panose="020B0604020202020204" pitchFamily="34" charset="0"/>
              </a:rPr>
              <a:t>Commercial vehicles registered within</a:t>
            </a:r>
            <a:br>
              <a:rPr lang="en-GB" sz="1400" dirty="0">
                <a:cs typeface="Arial" panose="020B0604020202020204" pitchFamily="34" charset="0"/>
              </a:rPr>
            </a:br>
            <a:r>
              <a:rPr lang="en-GB" sz="1400" dirty="0">
                <a:cs typeface="Arial" panose="020B0604020202020204" pitchFamily="34" charset="0"/>
              </a:rPr>
              <a:t>the Clean Air Zone</a:t>
            </a:r>
          </a:p>
          <a:p>
            <a:endParaRPr lang="en-GB" sz="1400" dirty="0">
              <a:cs typeface="Arial" panose="020B0604020202020204" pitchFamily="34" charset="0"/>
            </a:endParaRPr>
          </a:p>
          <a:p>
            <a:r>
              <a:rPr lang="en-GB" sz="1400" dirty="0">
                <a:cs typeface="Arial" panose="020B0604020202020204" pitchFamily="34" charset="0"/>
              </a:rPr>
              <a:t>Visitors to hospitals</a:t>
            </a:r>
          </a:p>
        </p:txBody>
      </p:sp>
      <p:cxnSp>
        <p:nvCxnSpPr>
          <p:cNvPr id="16" name="Straight Connector 15">
            <a:extLst>
              <a:ext uri="{FF2B5EF4-FFF2-40B4-BE49-F238E27FC236}">
                <a16:creationId xmlns:a16="http://schemas.microsoft.com/office/drawing/2014/main" id="{5C1D14F6-54D0-4B69-965B-5B21CB8E8101}"/>
              </a:ext>
            </a:extLst>
          </p:cNvPr>
          <p:cNvCxnSpPr/>
          <p:nvPr/>
        </p:nvCxnSpPr>
        <p:spPr>
          <a:xfrm>
            <a:off x="4963510" y="4956943"/>
            <a:ext cx="3465786"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9637507-A760-4878-BD56-251E7595DDD0}"/>
              </a:ext>
            </a:extLst>
          </p:cNvPr>
          <p:cNvCxnSpPr/>
          <p:nvPr/>
        </p:nvCxnSpPr>
        <p:spPr>
          <a:xfrm>
            <a:off x="4963510" y="4310557"/>
            <a:ext cx="3465786"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60A4A67-360F-45D7-A953-2C56EA6438E2}"/>
              </a:ext>
            </a:extLst>
          </p:cNvPr>
          <p:cNvCxnSpPr/>
          <p:nvPr/>
        </p:nvCxnSpPr>
        <p:spPr>
          <a:xfrm>
            <a:off x="4963510" y="5456185"/>
            <a:ext cx="3465786"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5BD40A9E-7222-4AD8-8D67-A086874F7E18}"/>
              </a:ext>
            </a:extLst>
          </p:cNvPr>
          <p:cNvSpPr/>
          <p:nvPr/>
        </p:nvSpPr>
        <p:spPr>
          <a:xfrm>
            <a:off x="358593" y="5699269"/>
            <a:ext cx="9188814" cy="307777"/>
          </a:xfrm>
          <a:prstGeom prst="rect">
            <a:avLst/>
          </a:prstGeom>
        </p:spPr>
        <p:txBody>
          <a:bodyPr wrap="square" lIns="91440" tIns="45720" rIns="91440" bIns="45720" anchor="t">
            <a:spAutoFit/>
          </a:bodyPr>
          <a:lstStyle/>
          <a:p>
            <a:pPr algn="ctr"/>
            <a:r>
              <a:rPr lang="en-GB" sz="1400" b="1" dirty="0">
                <a:cs typeface="Arial"/>
              </a:rPr>
              <a:t>Applications and all supporting evidence to be provided by 10 May 2021 to be processed in time for launch</a:t>
            </a:r>
            <a:endParaRPr lang="en-US" b="1" dirty="0"/>
          </a:p>
        </p:txBody>
      </p:sp>
    </p:spTree>
    <p:extLst>
      <p:ext uri="{BB962C8B-B14F-4D97-AF65-F5344CB8AC3E}">
        <p14:creationId xmlns:p14="http://schemas.microsoft.com/office/powerpoint/2010/main" val="1800017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ED2AA-D91E-4F5C-8480-FFAEF7EB6458}"/>
              </a:ext>
            </a:extLst>
          </p:cNvPr>
          <p:cNvSpPr>
            <a:spLocks noGrp="1"/>
          </p:cNvSpPr>
          <p:nvPr>
            <p:ph type="title"/>
          </p:nvPr>
        </p:nvSpPr>
        <p:spPr/>
        <p:txBody>
          <a:bodyPr/>
          <a:lstStyle/>
          <a:p>
            <a:r>
              <a:rPr lang="en-GB" dirty="0"/>
              <a:t>Measures to support the introduction of the </a:t>
            </a:r>
            <a:br>
              <a:rPr lang="en-GB" dirty="0"/>
            </a:br>
            <a:r>
              <a:rPr lang="en-GB" dirty="0"/>
              <a:t>Clean Air Zone</a:t>
            </a:r>
          </a:p>
        </p:txBody>
      </p:sp>
      <p:sp>
        <p:nvSpPr>
          <p:cNvPr id="3" name="Slide Number Placeholder 2">
            <a:extLst>
              <a:ext uri="{FF2B5EF4-FFF2-40B4-BE49-F238E27FC236}">
                <a16:creationId xmlns:a16="http://schemas.microsoft.com/office/drawing/2014/main" id="{25C4A2D8-5C96-4B00-A64E-1C8C62B87E52}"/>
              </a:ext>
            </a:extLst>
          </p:cNvPr>
          <p:cNvSpPr>
            <a:spLocks noGrp="1"/>
          </p:cNvSpPr>
          <p:nvPr>
            <p:ph type="sldNum" sz="quarter" idx="4"/>
          </p:nvPr>
        </p:nvSpPr>
        <p:spPr/>
        <p:txBody>
          <a:bodyPr/>
          <a:lstStyle/>
          <a:p>
            <a:r>
              <a:rPr lang="en-GB"/>
              <a:t>PAGE </a:t>
            </a:r>
            <a:fld id="{45A89BE1-5792-4ACB-BF4C-7FAB88C6C5B7}" type="slidenum">
              <a:rPr lang="en-GB" smtClean="0"/>
              <a:pPr/>
              <a:t>9</a:t>
            </a:fld>
            <a:endParaRPr lang="en-GB"/>
          </a:p>
        </p:txBody>
      </p:sp>
      <p:sp>
        <p:nvSpPr>
          <p:cNvPr id="4" name="TextBox 3">
            <a:extLst>
              <a:ext uri="{FF2B5EF4-FFF2-40B4-BE49-F238E27FC236}">
                <a16:creationId xmlns:a16="http://schemas.microsoft.com/office/drawing/2014/main" id="{37C957D7-F497-4155-AD87-A51B68208A36}"/>
              </a:ext>
            </a:extLst>
          </p:cNvPr>
          <p:cNvSpPr txBox="1"/>
          <p:nvPr/>
        </p:nvSpPr>
        <p:spPr>
          <a:xfrm>
            <a:off x="484819" y="1261253"/>
            <a:ext cx="4745552" cy="523220"/>
          </a:xfrm>
          <a:prstGeom prst="rect">
            <a:avLst/>
          </a:prstGeom>
          <a:noFill/>
        </p:spPr>
        <p:txBody>
          <a:bodyPr wrap="square" rtlCol="0">
            <a:spAutoFit/>
          </a:bodyPr>
          <a:lstStyle/>
          <a:p>
            <a:r>
              <a:rPr lang="en-GB" sz="2800" b="1" dirty="0">
                <a:solidFill>
                  <a:srgbClr val="00B0F0"/>
                </a:solidFill>
              </a:rPr>
              <a:t>Exemptions</a:t>
            </a:r>
          </a:p>
        </p:txBody>
      </p:sp>
      <p:sp>
        <p:nvSpPr>
          <p:cNvPr id="6" name="TextBox 5">
            <a:extLst>
              <a:ext uri="{FF2B5EF4-FFF2-40B4-BE49-F238E27FC236}">
                <a16:creationId xmlns:a16="http://schemas.microsoft.com/office/drawing/2014/main" id="{566D8BD4-A4B3-473F-A523-1ED8E51AEBC9}"/>
              </a:ext>
            </a:extLst>
          </p:cNvPr>
          <p:cNvSpPr txBox="1"/>
          <p:nvPr/>
        </p:nvSpPr>
        <p:spPr>
          <a:xfrm>
            <a:off x="514350" y="2382902"/>
            <a:ext cx="4347547" cy="523220"/>
          </a:xfrm>
          <a:prstGeom prst="rect">
            <a:avLst/>
          </a:prstGeom>
          <a:noFill/>
        </p:spPr>
        <p:txBody>
          <a:bodyPr wrap="square" rtlCol="0">
            <a:spAutoFit/>
          </a:bodyPr>
          <a:lstStyle/>
          <a:p>
            <a:r>
              <a:rPr lang="en-GB" sz="2800" b="1" dirty="0">
                <a:solidFill>
                  <a:schemeClr val="accent6">
                    <a:lumMod val="75000"/>
                  </a:schemeClr>
                </a:solidFill>
              </a:rPr>
              <a:t>ONGOING</a:t>
            </a:r>
          </a:p>
        </p:txBody>
      </p:sp>
      <p:sp>
        <p:nvSpPr>
          <p:cNvPr id="10" name="TextBox 9">
            <a:extLst>
              <a:ext uri="{FF2B5EF4-FFF2-40B4-BE49-F238E27FC236}">
                <a16:creationId xmlns:a16="http://schemas.microsoft.com/office/drawing/2014/main" id="{435B7F77-7D8C-4E5B-AE09-C211C355B9DF}"/>
              </a:ext>
            </a:extLst>
          </p:cNvPr>
          <p:cNvSpPr txBox="1"/>
          <p:nvPr/>
        </p:nvSpPr>
        <p:spPr>
          <a:xfrm>
            <a:off x="493991" y="1743695"/>
            <a:ext cx="7893265" cy="369332"/>
          </a:xfrm>
          <a:prstGeom prst="rect">
            <a:avLst/>
          </a:prstGeom>
          <a:noFill/>
        </p:spPr>
        <p:txBody>
          <a:bodyPr wrap="square" rtlCol="0">
            <a:spAutoFit/>
          </a:bodyPr>
          <a:lstStyle/>
          <a:p>
            <a:r>
              <a:rPr lang="en-GB" dirty="0"/>
              <a:t>From the launch of the Clean Air Zone on 1 June 2021</a:t>
            </a:r>
          </a:p>
        </p:txBody>
      </p:sp>
      <p:sp>
        <p:nvSpPr>
          <p:cNvPr id="8" name="Oval 7">
            <a:extLst>
              <a:ext uri="{FF2B5EF4-FFF2-40B4-BE49-F238E27FC236}">
                <a16:creationId xmlns:a16="http://schemas.microsoft.com/office/drawing/2014/main" id="{4D255421-20B9-4692-AB7E-F6942A0DEA2A}"/>
              </a:ext>
            </a:extLst>
          </p:cNvPr>
          <p:cNvSpPr/>
          <p:nvPr/>
        </p:nvSpPr>
        <p:spPr>
          <a:xfrm>
            <a:off x="2633472" y="2346120"/>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1" name="Oval 10">
            <a:extLst>
              <a:ext uri="{FF2B5EF4-FFF2-40B4-BE49-F238E27FC236}">
                <a16:creationId xmlns:a16="http://schemas.microsoft.com/office/drawing/2014/main" id="{FC5DCDFA-34F7-48B4-A0C9-BF7EB2D5E70B}"/>
              </a:ext>
            </a:extLst>
          </p:cNvPr>
          <p:cNvSpPr/>
          <p:nvPr/>
        </p:nvSpPr>
        <p:spPr>
          <a:xfrm>
            <a:off x="4089913" y="2346120"/>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2" name="Oval 11">
            <a:extLst>
              <a:ext uri="{FF2B5EF4-FFF2-40B4-BE49-F238E27FC236}">
                <a16:creationId xmlns:a16="http://schemas.microsoft.com/office/drawing/2014/main" id="{26ADCD75-9BED-40F2-BE88-D58882738BF2}"/>
              </a:ext>
            </a:extLst>
          </p:cNvPr>
          <p:cNvSpPr/>
          <p:nvPr/>
        </p:nvSpPr>
        <p:spPr>
          <a:xfrm>
            <a:off x="5679977" y="2405082"/>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3" name="Oval 12">
            <a:extLst>
              <a:ext uri="{FF2B5EF4-FFF2-40B4-BE49-F238E27FC236}">
                <a16:creationId xmlns:a16="http://schemas.microsoft.com/office/drawing/2014/main" id="{C65A5E57-5E64-41BF-BF3B-70969D20396B}"/>
              </a:ext>
            </a:extLst>
          </p:cNvPr>
          <p:cNvSpPr/>
          <p:nvPr/>
        </p:nvSpPr>
        <p:spPr>
          <a:xfrm>
            <a:off x="2657856" y="3906696"/>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4" name="Oval 13">
            <a:extLst>
              <a:ext uri="{FF2B5EF4-FFF2-40B4-BE49-F238E27FC236}">
                <a16:creationId xmlns:a16="http://schemas.microsoft.com/office/drawing/2014/main" id="{2467BFD3-F262-405A-ACE4-17F8F3C7A29F}"/>
              </a:ext>
            </a:extLst>
          </p:cNvPr>
          <p:cNvSpPr/>
          <p:nvPr/>
        </p:nvSpPr>
        <p:spPr>
          <a:xfrm>
            <a:off x="4114297" y="3906696"/>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5" name="Oval 14">
            <a:extLst>
              <a:ext uri="{FF2B5EF4-FFF2-40B4-BE49-F238E27FC236}">
                <a16:creationId xmlns:a16="http://schemas.microsoft.com/office/drawing/2014/main" id="{68882A19-10F0-4090-A960-0E21BF3A8843}"/>
              </a:ext>
            </a:extLst>
          </p:cNvPr>
          <p:cNvSpPr/>
          <p:nvPr/>
        </p:nvSpPr>
        <p:spPr>
          <a:xfrm>
            <a:off x="5704361" y="3965658"/>
            <a:ext cx="1800000" cy="1800000"/>
          </a:xfrm>
          <a:prstGeom prst="ellipse">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6" name="Rectangle 15">
            <a:extLst>
              <a:ext uri="{FF2B5EF4-FFF2-40B4-BE49-F238E27FC236}">
                <a16:creationId xmlns:a16="http://schemas.microsoft.com/office/drawing/2014/main" id="{298F574A-5529-4730-BEAD-94EAC5877067}"/>
              </a:ext>
            </a:extLst>
          </p:cNvPr>
          <p:cNvSpPr/>
          <p:nvPr/>
        </p:nvSpPr>
        <p:spPr>
          <a:xfrm>
            <a:off x="2806538" y="2788776"/>
            <a:ext cx="1345097" cy="1015663"/>
          </a:xfrm>
          <a:prstGeom prst="rect">
            <a:avLst/>
          </a:prstGeom>
        </p:spPr>
        <p:txBody>
          <a:bodyPr wrap="square">
            <a:spAutoFit/>
          </a:bodyPr>
          <a:lstStyle/>
          <a:p>
            <a:pPr algn="ctr"/>
            <a:r>
              <a:rPr lang="en-GB" sz="1200" b="1" dirty="0">
                <a:solidFill>
                  <a:schemeClr val="bg1"/>
                </a:solidFill>
              </a:rPr>
              <a:t>Vehicles with disabled or</a:t>
            </a:r>
            <a:br>
              <a:rPr lang="en-GB" sz="1200" b="1" dirty="0">
                <a:solidFill>
                  <a:schemeClr val="bg1"/>
                </a:solidFill>
              </a:rPr>
            </a:br>
            <a:r>
              <a:rPr lang="en-GB" sz="1200" b="1" dirty="0">
                <a:solidFill>
                  <a:schemeClr val="bg1"/>
                </a:solidFill>
              </a:rPr>
              <a:t>disabled passenger tax class</a:t>
            </a:r>
          </a:p>
        </p:txBody>
      </p:sp>
      <p:sp>
        <p:nvSpPr>
          <p:cNvPr id="17" name="Rectangle 16">
            <a:extLst>
              <a:ext uri="{FF2B5EF4-FFF2-40B4-BE49-F238E27FC236}">
                <a16:creationId xmlns:a16="http://schemas.microsoft.com/office/drawing/2014/main" id="{9D91E612-B4D5-4D61-BA77-D3CACC1E8480}"/>
              </a:ext>
            </a:extLst>
          </p:cNvPr>
          <p:cNvSpPr/>
          <p:nvPr/>
        </p:nvSpPr>
        <p:spPr>
          <a:xfrm>
            <a:off x="4252894" y="3158108"/>
            <a:ext cx="1345097" cy="276999"/>
          </a:xfrm>
          <a:prstGeom prst="rect">
            <a:avLst/>
          </a:prstGeom>
        </p:spPr>
        <p:txBody>
          <a:bodyPr wrap="square">
            <a:spAutoFit/>
          </a:bodyPr>
          <a:lstStyle/>
          <a:p>
            <a:pPr algn="ctr"/>
            <a:r>
              <a:rPr lang="en-GB" sz="1200" b="1" dirty="0">
                <a:solidFill>
                  <a:schemeClr val="bg1"/>
                </a:solidFill>
              </a:rPr>
              <a:t>Motorcycles</a:t>
            </a:r>
          </a:p>
        </p:txBody>
      </p:sp>
      <p:sp>
        <p:nvSpPr>
          <p:cNvPr id="20" name="Rectangle 19">
            <a:extLst>
              <a:ext uri="{FF2B5EF4-FFF2-40B4-BE49-F238E27FC236}">
                <a16:creationId xmlns:a16="http://schemas.microsoft.com/office/drawing/2014/main" id="{C9D175D5-76FB-4751-A285-E2A3D74E37BC}"/>
              </a:ext>
            </a:extLst>
          </p:cNvPr>
          <p:cNvSpPr/>
          <p:nvPr/>
        </p:nvSpPr>
        <p:spPr>
          <a:xfrm>
            <a:off x="5889913" y="3065775"/>
            <a:ext cx="1345097" cy="461665"/>
          </a:xfrm>
          <a:prstGeom prst="rect">
            <a:avLst/>
          </a:prstGeom>
        </p:spPr>
        <p:txBody>
          <a:bodyPr wrap="square">
            <a:spAutoFit/>
          </a:bodyPr>
          <a:lstStyle/>
          <a:p>
            <a:pPr algn="ctr"/>
            <a:r>
              <a:rPr lang="en-GB" sz="1200" b="1" dirty="0">
                <a:solidFill>
                  <a:schemeClr val="bg1"/>
                </a:solidFill>
              </a:rPr>
              <a:t>Show</a:t>
            </a:r>
            <a:br>
              <a:rPr lang="en-GB" sz="1200" b="1" dirty="0">
                <a:solidFill>
                  <a:schemeClr val="bg1"/>
                </a:solidFill>
              </a:rPr>
            </a:br>
            <a:r>
              <a:rPr lang="en-GB" sz="1200" b="1" dirty="0">
                <a:solidFill>
                  <a:schemeClr val="bg1"/>
                </a:solidFill>
              </a:rPr>
              <a:t>vehicles</a:t>
            </a:r>
          </a:p>
        </p:txBody>
      </p:sp>
      <p:sp>
        <p:nvSpPr>
          <p:cNvPr id="21" name="Rectangle 20">
            <a:extLst>
              <a:ext uri="{FF2B5EF4-FFF2-40B4-BE49-F238E27FC236}">
                <a16:creationId xmlns:a16="http://schemas.microsoft.com/office/drawing/2014/main" id="{BD3D146A-BEF9-4AE6-A3FF-50434984E9AB}"/>
              </a:ext>
            </a:extLst>
          </p:cNvPr>
          <p:cNvSpPr/>
          <p:nvPr/>
        </p:nvSpPr>
        <p:spPr>
          <a:xfrm>
            <a:off x="2787488" y="4593704"/>
            <a:ext cx="1345097" cy="461665"/>
          </a:xfrm>
          <a:prstGeom prst="rect">
            <a:avLst/>
          </a:prstGeom>
        </p:spPr>
        <p:txBody>
          <a:bodyPr wrap="square">
            <a:spAutoFit/>
          </a:bodyPr>
          <a:lstStyle/>
          <a:p>
            <a:pPr algn="ctr"/>
            <a:r>
              <a:rPr lang="en-GB" sz="1200" b="1" dirty="0">
                <a:solidFill>
                  <a:schemeClr val="bg1"/>
                </a:solidFill>
              </a:rPr>
              <a:t>Historic</a:t>
            </a:r>
          </a:p>
          <a:p>
            <a:pPr algn="ctr"/>
            <a:r>
              <a:rPr lang="en-GB" sz="1200" b="1" dirty="0">
                <a:solidFill>
                  <a:schemeClr val="bg1"/>
                </a:solidFill>
              </a:rPr>
              <a:t>vehicles</a:t>
            </a:r>
          </a:p>
        </p:txBody>
      </p:sp>
      <p:sp>
        <p:nvSpPr>
          <p:cNvPr id="22" name="Rectangle 21">
            <a:extLst>
              <a:ext uri="{FF2B5EF4-FFF2-40B4-BE49-F238E27FC236}">
                <a16:creationId xmlns:a16="http://schemas.microsoft.com/office/drawing/2014/main" id="{FD6E3EDF-264F-4652-8B36-255D373E83E0}"/>
              </a:ext>
            </a:extLst>
          </p:cNvPr>
          <p:cNvSpPr/>
          <p:nvPr/>
        </p:nvSpPr>
        <p:spPr>
          <a:xfrm>
            <a:off x="4302876" y="4593704"/>
            <a:ext cx="1345097" cy="461665"/>
          </a:xfrm>
          <a:prstGeom prst="rect">
            <a:avLst/>
          </a:prstGeom>
        </p:spPr>
        <p:txBody>
          <a:bodyPr wrap="square">
            <a:spAutoFit/>
          </a:bodyPr>
          <a:lstStyle/>
          <a:p>
            <a:pPr algn="ctr"/>
            <a:r>
              <a:rPr lang="en-GB" sz="1200" b="1" dirty="0">
                <a:solidFill>
                  <a:schemeClr val="bg1"/>
                </a:solidFill>
              </a:rPr>
              <a:t>Specialist</a:t>
            </a:r>
            <a:br>
              <a:rPr lang="en-GB" sz="1200" b="1" dirty="0">
                <a:solidFill>
                  <a:schemeClr val="bg1"/>
                </a:solidFill>
              </a:rPr>
            </a:br>
            <a:r>
              <a:rPr lang="en-GB" sz="1200" b="1" dirty="0">
                <a:solidFill>
                  <a:schemeClr val="bg1"/>
                </a:solidFill>
              </a:rPr>
              <a:t>vehicles</a:t>
            </a:r>
          </a:p>
        </p:txBody>
      </p:sp>
      <p:sp>
        <p:nvSpPr>
          <p:cNvPr id="23" name="Rectangle 22">
            <a:extLst>
              <a:ext uri="{FF2B5EF4-FFF2-40B4-BE49-F238E27FC236}">
                <a16:creationId xmlns:a16="http://schemas.microsoft.com/office/drawing/2014/main" id="{DDE238E7-BD27-4713-98B4-45DD32F15481}"/>
              </a:ext>
            </a:extLst>
          </p:cNvPr>
          <p:cNvSpPr/>
          <p:nvPr/>
        </p:nvSpPr>
        <p:spPr>
          <a:xfrm>
            <a:off x="5929537" y="4501371"/>
            <a:ext cx="1345097" cy="646331"/>
          </a:xfrm>
          <a:prstGeom prst="rect">
            <a:avLst/>
          </a:prstGeom>
        </p:spPr>
        <p:txBody>
          <a:bodyPr wrap="square">
            <a:spAutoFit/>
          </a:bodyPr>
          <a:lstStyle/>
          <a:p>
            <a:pPr algn="ctr"/>
            <a:r>
              <a:rPr lang="en-GB" sz="1200" b="1" dirty="0">
                <a:solidFill>
                  <a:schemeClr val="bg1"/>
                </a:solidFill>
              </a:rPr>
              <a:t>Community and</a:t>
            </a:r>
            <a:br>
              <a:rPr lang="en-GB" sz="1200" b="1" dirty="0">
                <a:solidFill>
                  <a:schemeClr val="bg1"/>
                </a:solidFill>
              </a:rPr>
            </a:br>
            <a:r>
              <a:rPr lang="en-GB" sz="1200" b="1" dirty="0">
                <a:solidFill>
                  <a:schemeClr val="bg1"/>
                </a:solidFill>
              </a:rPr>
              <a:t>School Transport </a:t>
            </a:r>
            <a:endParaRPr lang="en-GB" sz="1200" dirty="0">
              <a:solidFill>
                <a:schemeClr val="bg1"/>
              </a:solidFill>
            </a:endParaRPr>
          </a:p>
        </p:txBody>
      </p:sp>
    </p:spTree>
    <p:extLst>
      <p:ext uri="{BB962C8B-B14F-4D97-AF65-F5344CB8AC3E}">
        <p14:creationId xmlns:p14="http://schemas.microsoft.com/office/powerpoint/2010/main" val="674722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a16="http://schemas.microsoft.com/office/drawing/2014/main" id="{39EB7427-3763-4D43-9306-C28E6CDC63EC}"/>
              </a:ext>
            </a:extLst>
          </p:cNvPr>
          <p:cNvSpPr/>
          <p:nvPr/>
        </p:nvSpPr>
        <p:spPr>
          <a:xfrm>
            <a:off x="655962" y="1860530"/>
            <a:ext cx="3531476" cy="3531476"/>
          </a:xfrm>
          <a:prstGeom prst="ellipse">
            <a:avLst/>
          </a:prstGeom>
          <a:solidFill>
            <a:srgbClr val="00B0F0"/>
          </a:solid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449ED2AA-D91E-4F5C-8480-FFAEF7EB6458}"/>
              </a:ext>
            </a:extLst>
          </p:cNvPr>
          <p:cNvSpPr>
            <a:spLocks noGrp="1"/>
          </p:cNvSpPr>
          <p:nvPr>
            <p:ph type="title"/>
          </p:nvPr>
        </p:nvSpPr>
        <p:spPr/>
        <p:txBody>
          <a:bodyPr/>
          <a:lstStyle/>
          <a:p>
            <a:r>
              <a:rPr lang="en-GB" dirty="0"/>
              <a:t>Measures to support the introduction of the </a:t>
            </a:r>
            <a:br>
              <a:rPr lang="en-GB" dirty="0"/>
            </a:br>
            <a:r>
              <a:rPr lang="en-GB" dirty="0"/>
              <a:t>Clean Air Zone</a:t>
            </a:r>
          </a:p>
        </p:txBody>
      </p:sp>
      <p:sp>
        <p:nvSpPr>
          <p:cNvPr id="3" name="Slide Number Placeholder 2">
            <a:extLst>
              <a:ext uri="{FF2B5EF4-FFF2-40B4-BE49-F238E27FC236}">
                <a16:creationId xmlns:a16="http://schemas.microsoft.com/office/drawing/2014/main" id="{25C4A2D8-5C96-4B00-A64E-1C8C62B87E52}"/>
              </a:ext>
            </a:extLst>
          </p:cNvPr>
          <p:cNvSpPr>
            <a:spLocks noGrp="1"/>
          </p:cNvSpPr>
          <p:nvPr>
            <p:ph type="sldNum" sz="quarter" idx="4"/>
          </p:nvPr>
        </p:nvSpPr>
        <p:spPr/>
        <p:txBody>
          <a:bodyPr/>
          <a:lstStyle/>
          <a:p>
            <a:r>
              <a:rPr lang="en-GB"/>
              <a:t>PAGE </a:t>
            </a:r>
            <a:fld id="{45A89BE1-5792-4ACB-BF4C-7FAB88C6C5B7}" type="slidenum">
              <a:rPr lang="en-GB" smtClean="0"/>
              <a:pPr/>
              <a:t>10</a:t>
            </a:fld>
            <a:endParaRPr lang="en-GB"/>
          </a:p>
        </p:txBody>
      </p:sp>
      <p:sp>
        <p:nvSpPr>
          <p:cNvPr id="4" name="TextBox 3">
            <a:extLst>
              <a:ext uri="{FF2B5EF4-FFF2-40B4-BE49-F238E27FC236}">
                <a16:creationId xmlns:a16="http://schemas.microsoft.com/office/drawing/2014/main" id="{37C957D7-F497-4155-AD87-A51B68208A36}"/>
              </a:ext>
            </a:extLst>
          </p:cNvPr>
          <p:cNvSpPr txBox="1"/>
          <p:nvPr/>
        </p:nvSpPr>
        <p:spPr>
          <a:xfrm>
            <a:off x="1070994" y="2682313"/>
            <a:ext cx="2738076" cy="369332"/>
          </a:xfrm>
          <a:prstGeom prst="rect">
            <a:avLst/>
          </a:prstGeom>
          <a:noFill/>
        </p:spPr>
        <p:txBody>
          <a:bodyPr wrap="square" rtlCol="0">
            <a:spAutoFit/>
          </a:bodyPr>
          <a:lstStyle/>
          <a:p>
            <a:r>
              <a:rPr lang="en-GB" b="1" dirty="0">
                <a:solidFill>
                  <a:schemeClr val="bg1"/>
                </a:solidFill>
              </a:rPr>
              <a:t>Financial incentives</a:t>
            </a:r>
          </a:p>
        </p:txBody>
      </p:sp>
      <p:sp>
        <p:nvSpPr>
          <p:cNvPr id="5" name="TextBox 4">
            <a:extLst>
              <a:ext uri="{FF2B5EF4-FFF2-40B4-BE49-F238E27FC236}">
                <a16:creationId xmlns:a16="http://schemas.microsoft.com/office/drawing/2014/main" id="{41EF7D58-786E-4E0F-AC01-C6F16F49725E}"/>
              </a:ext>
            </a:extLst>
          </p:cNvPr>
          <p:cNvSpPr txBox="1"/>
          <p:nvPr/>
        </p:nvSpPr>
        <p:spPr>
          <a:xfrm>
            <a:off x="1360155" y="2719257"/>
            <a:ext cx="2396358" cy="1862048"/>
          </a:xfrm>
          <a:prstGeom prst="rect">
            <a:avLst/>
          </a:prstGeom>
          <a:noFill/>
        </p:spPr>
        <p:txBody>
          <a:bodyPr wrap="square" rtlCol="0">
            <a:spAutoFit/>
          </a:bodyPr>
          <a:lstStyle/>
          <a:p>
            <a:r>
              <a:rPr lang="en-GB" sz="11500" b="1" dirty="0">
                <a:solidFill>
                  <a:schemeClr val="bg1"/>
                </a:solidFill>
              </a:rPr>
              <a:t>35</a:t>
            </a:r>
          </a:p>
        </p:txBody>
      </p:sp>
      <p:sp>
        <p:nvSpPr>
          <p:cNvPr id="6" name="TextBox 5">
            <a:extLst>
              <a:ext uri="{FF2B5EF4-FFF2-40B4-BE49-F238E27FC236}">
                <a16:creationId xmlns:a16="http://schemas.microsoft.com/office/drawing/2014/main" id="{286D3F74-02A7-44B5-BA86-081EE8E69469}"/>
              </a:ext>
            </a:extLst>
          </p:cNvPr>
          <p:cNvSpPr txBox="1"/>
          <p:nvPr/>
        </p:nvSpPr>
        <p:spPr>
          <a:xfrm>
            <a:off x="942229" y="3188596"/>
            <a:ext cx="480984" cy="1107996"/>
          </a:xfrm>
          <a:prstGeom prst="rect">
            <a:avLst/>
          </a:prstGeom>
          <a:noFill/>
        </p:spPr>
        <p:txBody>
          <a:bodyPr wrap="square" rtlCol="0">
            <a:spAutoFit/>
          </a:bodyPr>
          <a:lstStyle/>
          <a:p>
            <a:r>
              <a:rPr lang="en-GB" sz="6600" b="1" dirty="0">
                <a:solidFill>
                  <a:schemeClr val="bg1"/>
                </a:solidFill>
              </a:rPr>
              <a:t>£</a:t>
            </a:r>
          </a:p>
        </p:txBody>
      </p:sp>
      <p:sp>
        <p:nvSpPr>
          <p:cNvPr id="7" name="TextBox 6">
            <a:extLst>
              <a:ext uri="{FF2B5EF4-FFF2-40B4-BE49-F238E27FC236}">
                <a16:creationId xmlns:a16="http://schemas.microsoft.com/office/drawing/2014/main" id="{C6D69EFA-A697-4389-A819-096C3A2D3BB6}"/>
              </a:ext>
            </a:extLst>
          </p:cNvPr>
          <p:cNvSpPr txBox="1"/>
          <p:nvPr/>
        </p:nvSpPr>
        <p:spPr>
          <a:xfrm>
            <a:off x="2999796" y="3186748"/>
            <a:ext cx="480984" cy="1107996"/>
          </a:xfrm>
          <a:prstGeom prst="rect">
            <a:avLst/>
          </a:prstGeom>
          <a:noFill/>
        </p:spPr>
        <p:txBody>
          <a:bodyPr wrap="square" rtlCol="0">
            <a:spAutoFit/>
          </a:bodyPr>
          <a:lstStyle/>
          <a:p>
            <a:r>
              <a:rPr lang="en-GB" sz="6600" b="1" dirty="0">
                <a:solidFill>
                  <a:schemeClr val="bg1"/>
                </a:solidFill>
              </a:rPr>
              <a:t>m</a:t>
            </a:r>
          </a:p>
        </p:txBody>
      </p:sp>
      <p:sp>
        <p:nvSpPr>
          <p:cNvPr id="10" name="TextBox 9">
            <a:extLst>
              <a:ext uri="{FF2B5EF4-FFF2-40B4-BE49-F238E27FC236}">
                <a16:creationId xmlns:a16="http://schemas.microsoft.com/office/drawing/2014/main" id="{C0C2206C-804B-40AD-AABE-FE1A573CFB36}"/>
              </a:ext>
            </a:extLst>
          </p:cNvPr>
          <p:cNvSpPr txBox="1"/>
          <p:nvPr/>
        </p:nvSpPr>
        <p:spPr>
          <a:xfrm>
            <a:off x="1231576" y="4231475"/>
            <a:ext cx="4347547" cy="307777"/>
          </a:xfrm>
          <a:prstGeom prst="rect">
            <a:avLst/>
          </a:prstGeom>
          <a:noFill/>
        </p:spPr>
        <p:txBody>
          <a:bodyPr wrap="square" rtlCol="0">
            <a:spAutoFit/>
          </a:bodyPr>
          <a:lstStyle/>
          <a:p>
            <a:r>
              <a:rPr lang="en-GB" sz="1400" b="1" dirty="0">
                <a:solidFill>
                  <a:schemeClr val="bg1"/>
                </a:solidFill>
              </a:rPr>
              <a:t>Total package of grants</a:t>
            </a:r>
          </a:p>
        </p:txBody>
      </p:sp>
      <p:cxnSp>
        <p:nvCxnSpPr>
          <p:cNvPr id="12" name="Connector: Elbow 11">
            <a:extLst>
              <a:ext uri="{FF2B5EF4-FFF2-40B4-BE49-F238E27FC236}">
                <a16:creationId xmlns:a16="http://schemas.microsoft.com/office/drawing/2014/main" id="{85A9B37C-28BC-4674-AD73-5D59E2F1688C}"/>
              </a:ext>
            </a:extLst>
          </p:cNvPr>
          <p:cNvCxnSpPr>
            <a:cxnSpLocks/>
          </p:cNvCxnSpPr>
          <p:nvPr/>
        </p:nvCxnSpPr>
        <p:spPr>
          <a:xfrm flipV="1">
            <a:off x="4033157" y="2123091"/>
            <a:ext cx="1545966" cy="1486214"/>
          </a:xfrm>
          <a:prstGeom prst="bentConnector3">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 name="Connector: Elbow 13">
            <a:extLst>
              <a:ext uri="{FF2B5EF4-FFF2-40B4-BE49-F238E27FC236}">
                <a16:creationId xmlns:a16="http://schemas.microsoft.com/office/drawing/2014/main" id="{723ED3CB-F781-4339-A8C1-DE417A1C8AD9}"/>
              </a:ext>
            </a:extLst>
          </p:cNvPr>
          <p:cNvCxnSpPr>
            <a:cxnSpLocks/>
          </p:cNvCxnSpPr>
          <p:nvPr/>
        </p:nvCxnSpPr>
        <p:spPr>
          <a:xfrm>
            <a:off x="3756513" y="3609305"/>
            <a:ext cx="2097749" cy="1561783"/>
          </a:xfrm>
          <a:prstGeom prst="bentConnector3">
            <a:avLst>
              <a:gd name="adj1" fmla="val 50000"/>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DA52E714-0407-46EB-8EDF-A229715A6E1B}"/>
              </a:ext>
            </a:extLst>
          </p:cNvPr>
          <p:cNvSpPr/>
          <p:nvPr/>
        </p:nvSpPr>
        <p:spPr>
          <a:xfrm>
            <a:off x="5593220" y="1288376"/>
            <a:ext cx="1669428" cy="1669428"/>
          </a:xfrm>
          <a:prstGeom prst="ellipse">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7" name="Oval 16">
            <a:extLst>
              <a:ext uri="{FF2B5EF4-FFF2-40B4-BE49-F238E27FC236}">
                <a16:creationId xmlns:a16="http://schemas.microsoft.com/office/drawing/2014/main" id="{B6F2BBA0-6CCD-4CEF-8FD5-FEE31875D80E}"/>
              </a:ext>
            </a:extLst>
          </p:cNvPr>
          <p:cNvSpPr/>
          <p:nvPr/>
        </p:nvSpPr>
        <p:spPr>
          <a:xfrm>
            <a:off x="5593220" y="2753710"/>
            <a:ext cx="1669428" cy="1669428"/>
          </a:xfrm>
          <a:prstGeom prst="ellipse">
            <a:avLst/>
          </a:prstGeom>
          <a:solidFill>
            <a:srgbClr val="00B0F0"/>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19" name="Rectangle 18">
            <a:extLst>
              <a:ext uri="{FF2B5EF4-FFF2-40B4-BE49-F238E27FC236}">
                <a16:creationId xmlns:a16="http://schemas.microsoft.com/office/drawing/2014/main" id="{7380286A-736F-4A42-B854-9977DBE78410}"/>
              </a:ext>
            </a:extLst>
          </p:cNvPr>
          <p:cNvSpPr/>
          <p:nvPr/>
        </p:nvSpPr>
        <p:spPr>
          <a:xfrm>
            <a:off x="5635098" y="1725370"/>
            <a:ext cx="1606530" cy="754053"/>
          </a:xfrm>
          <a:prstGeom prst="rect">
            <a:avLst/>
          </a:prstGeom>
        </p:spPr>
        <p:txBody>
          <a:bodyPr wrap="none">
            <a:spAutoFit/>
          </a:bodyPr>
          <a:lstStyle/>
          <a:p>
            <a:pPr lvl="0"/>
            <a:r>
              <a:rPr lang="en-GB" sz="4300" b="1" dirty="0">
                <a:solidFill>
                  <a:schemeClr val="bg1"/>
                </a:solidFill>
              </a:rPr>
              <a:t>£10m</a:t>
            </a:r>
          </a:p>
        </p:txBody>
      </p:sp>
      <p:sp>
        <p:nvSpPr>
          <p:cNvPr id="20" name="Rectangle 19">
            <a:extLst>
              <a:ext uri="{FF2B5EF4-FFF2-40B4-BE49-F238E27FC236}">
                <a16:creationId xmlns:a16="http://schemas.microsoft.com/office/drawing/2014/main" id="{5B974E84-4C8A-4D19-AF9F-0A2C73957483}"/>
              </a:ext>
            </a:extLst>
          </p:cNvPr>
          <p:cNvSpPr/>
          <p:nvPr/>
        </p:nvSpPr>
        <p:spPr>
          <a:xfrm>
            <a:off x="5635098" y="3207766"/>
            <a:ext cx="1606530" cy="754053"/>
          </a:xfrm>
          <a:prstGeom prst="rect">
            <a:avLst/>
          </a:prstGeom>
        </p:spPr>
        <p:txBody>
          <a:bodyPr wrap="none">
            <a:spAutoFit/>
          </a:bodyPr>
          <a:lstStyle/>
          <a:p>
            <a:pPr lvl="0"/>
            <a:r>
              <a:rPr lang="en-GB" sz="4300" b="1" dirty="0">
                <a:solidFill>
                  <a:schemeClr val="bg1"/>
                </a:solidFill>
              </a:rPr>
              <a:t>£10m</a:t>
            </a:r>
          </a:p>
        </p:txBody>
      </p:sp>
      <p:sp>
        <p:nvSpPr>
          <p:cNvPr id="8" name="TextBox 7">
            <a:extLst>
              <a:ext uri="{FF2B5EF4-FFF2-40B4-BE49-F238E27FC236}">
                <a16:creationId xmlns:a16="http://schemas.microsoft.com/office/drawing/2014/main" id="{D816653E-4B65-4969-BE76-1CCB0585B33C}"/>
              </a:ext>
            </a:extLst>
          </p:cNvPr>
          <p:cNvSpPr txBox="1"/>
          <p:nvPr/>
        </p:nvSpPr>
        <p:spPr>
          <a:xfrm>
            <a:off x="7313390" y="1350335"/>
            <a:ext cx="2040815" cy="738664"/>
          </a:xfrm>
          <a:prstGeom prst="rect">
            <a:avLst/>
          </a:prstGeom>
          <a:noFill/>
        </p:spPr>
        <p:txBody>
          <a:bodyPr wrap="square" rtlCol="0">
            <a:spAutoFit/>
          </a:bodyPr>
          <a:lstStyle/>
          <a:p>
            <a:r>
              <a:rPr lang="en-GB" sz="1400" b="1" dirty="0">
                <a:solidFill>
                  <a:srgbClr val="00B0F0"/>
                </a:solidFill>
              </a:rPr>
              <a:t>SCRAPPAGE SCHEME AND MOBILITY CREDITS</a:t>
            </a:r>
          </a:p>
        </p:txBody>
      </p:sp>
      <p:sp>
        <p:nvSpPr>
          <p:cNvPr id="22" name="TextBox 21">
            <a:extLst>
              <a:ext uri="{FF2B5EF4-FFF2-40B4-BE49-F238E27FC236}">
                <a16:creationId xmlns:a16="http://schemas.microsoft.com/office/drawing/2014/main" id="{0C1BA6AC-6CB9-4852-8B7C-F749F120F77E}"/>
              </a:ext>
            </a:extLst>
          </p:cNvPr>
          <p:cNvSpPr txBox="1"/>
          <p:nvPr/>
        </p:nvSpPr>
        <p:spPr>
          <a:xfrm>
            <a:off x="7313390" y="2880835"/>
            <a:ext cx="2040815" cy="523220"/>
          </a:xfrm>
          <a:prstGeom prst="rect">
            <a:avLst/>
          </a:prstGeom>
          <a:noFill/>
        </p:spPr>
        <p:txBody>
          <a:bodyPr wrap="square" rtlCol="0">
            <a:spAutoFit/>
          </a:bodyPr>
          <a:lstStyle/>
          <a:p>
            <a:r>
              <a:rPr lang="en-GB" sz="1400" b="1" dirty="0">
                <a:solidFill>
                  <a:srgbClr val="00B0F0"/>
                </a:solidFill>
              </a:rPr>
              <a:t>UPGRADE AND REPLACE</a:t>
            </a:r>
          </a:p>
        </p:txBody>
      </p:sp>
      <p:sp>
        <p:nvSpPr>
          <p:cNvPr id="23" name="TextBox 22">
            <a:extLst>
              <a:ext uri="{FF2B5EF4-FFF2-40B4-BE49-F238E27FC236}">
                <a16:creationId xmlns:a16="http://schemas.microsoft.com/office/drawing/2014/main" id="{27B8B0EF-12FB-432A-A20E-5DA10DFB6567}"/>
              </a:ext>
            </a:extLst>
          </p:cNvPr>
          <p:cNvSpPr txBox="1"/>
          <p:nvPr/>
        </p:nvSpPr>
        <p:spPr>
          <a:xfrm>
            <a:off x="7313390" y="4346885"/>
            <a:ext cx="2040815" cy="523220"/>
          </a:xfrm>
          <a:prstGeom prst="rect">
            <a:avLst/>
          </a:prstGeom>
          <a:noFill/>
        </p:spPr>
        <p:txBody>
          <a:bodyPr wrap="square" rtlCol="0">
            <a:spAutoFit/>
          </a:bodyPr>
          <a:lstStyle/>
          <a:p>
            <a:r>
              <a:rPr lang="en-GB" sz="1400" b="1" dirty="0">
                <a:solidFill>
                  <a:srgbClr val="00B0F0"/>
                </a:solidFill>
              </a:rPr>
              <a:t>UPGRADE AND REPLACE</a:t>
            </a:r>
          </a:p>
        </p:txBody>
      </p:sp>
      <p:cxnSp>
        <p:nvCxnSpPr>
          <p:cNvPr id="11" name="Straight Connector 10">
            <a:extLst>
              <a:ext uri="{FF2B5EF4-FFF2-40B4-BE49-F238E27FC236}">
                <a16:creationId xmlns:a16="http://schemas.microsoft.com/office/drawing/2014/main" id="{70A5C430-6693-41E7-BAFD-1A6DD96B60BF}"/>
              </a:ext>
            </a:extLst>
          </p:cNvPr>
          <p:cNvCxnSpPr/>
          <p:nvPr/>
        </p:nvCxnSpPr>
        <p:spPr>
          <a:xfrm>
            <a:off x="4319752" y="3609305"/>
            <a:ext cx="1397876"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8AB3AB24-BBBD-478D-8ECF-3140EDB70188}"/>
              </a:ext>
            </a:extLst>
          </p:cNvPr>
          <p:cNvSpPr/>
          <p:nvPr/>
        </p:nvSpPr>
        <p:spPr>
          <a:xfrm>
            <a:off x="7313390" y="2084719"/>
            <a:ext cx="2031373" cy="646331"/>
          </a:xfrm>
          <a:prstGeom prst="rect">
            <a:avLst/>
          </a:prstGeom>
        </p:spPr>
        <p:txBody>
          <a:bodyPr wrap="square">
            <a:spAutoFit/>
          </a:bodyPr>
          <a:lstStyle/>
          <a:p>
            <a:r>
              <a:rPr lang="en-GB" sz="1200" dirty="0"/>
              <a:t>People working in the Clean Air Zone earning </a:t>
            </a:r>
            <a:br>
              <a:rPr lang="en-GB" sz="1200" dirty="0"/>
            </a:br>
            <a:r>
              <a:rPr lang="en-GB" sz="1200" dirty="0"/>
              <a:t>&lt; £30k p.a.</a:t>
            </a:r>
          </a:p>
        </p:txBody>
      </p:sp>
      <p:sp>
        <p:nvSpPr>
          <p:cNvPr id="25" name="Rectangle 24">
            <a:extLst>
              <a:ext uri="{FF2B5EF4-FFF2-40B4-BE49-F238E27FC236}">
                <a16:creationId xmlns:a16="http://schemas.microsoft.com/office/drawing/2014/main" id="{46B2F8CC-C26F-4183-BC6F-D4B7F6B00B1F}"/>
              </a:ext>
            </a:extLst>
          </p:cNvPr>
          <p:cNvSpPr/>
          <p:nvPr/>
        </p:nvSpPr>
        <p:spPr>
          <a:xfrm>
            <a:off x="7313390" y="3404367"/>
            <a:ext cx="2031373" cy="461665"/>
          </a:xfrm>
          <a:prstGeom prst="rect">
            <a:avLst/>
          </a:prstGeom>
        </p:spPr>
        <p:txBody>
          <a:bodyPr wrap="square">
            <a:spAutoFit/>
          </a:bodyPr>
          <a:lstStyle/>
          <a:p>
            <a:r>
              <a:rPr lang="en-GB" sz="1200" dirty="0"/>
              <a:t>SMEs in the West Midlands with HGVs and coaches</a:t>
            </a:r>
          </a:p>
        </p:txBody>
      </p:sp>
      <p:sp>
        <p:nvSpPr>
          <p:cNvPr id="15" name="Oval 14">
            <a:extLst>
              <a:ext uri="{FF2B5EF4-FFF2-40B4-BE49-F238E27FC236}">
                <a16:creationId xmlns:a16="http://schemas.microsoft.com/office/drawing/2014/main" id="{BA6E4DE6-ECBB-496B-8ABA-93C5DFE04A26}"/>
              </a:ext>
            </a:extLst>
          </p:cNvPr>
          <p:cNvSpPr/>
          <p:nvPr/>
        </p:nvSpPr>
        <p:spPr>
          <a:xfrm>
            <a:off x="5593220" y="4258006"/>
            <a:ext cx="1669428" cy="1669428"/>
          </a:xfrm>
          <a:prstGeom prst="ellipse">
            <a:avLst/>
          </a:prstGeom>
          <a:solidFill>
            <a:srgbClr val="00B0F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1" name="Rectangle 20">
            <a:extLst>
              <a:ext uri="{FF2B5EF4-FFF2-40B4-BE49-F238E27FC236}">
                <a16:creationId xmlns:a16="http://schemas.microsoft.com/office/drawing/2014/main" id="{DE2D792C-8AC2-422F-B4F3-671757302D79}"/>
              </a:ext>
            </a:extLst>
          </p:cNvPr>
          <p:cNvSpPr/>
          <p:nvPr/>
        </p:nvSpPr>
        <p:spPr>
          <a:xfrm>
            <a:off x="5635098" y="4719325"/>
            <a:ext cx="1606530" cy="754053"/>
          </a:xfrm>
          <a:prstGeom prst="rect">
            <a:avLst/>
          </a:prstGeom>
        </p:spPr>
        <p:txBody>
          <a:bodyPr wrap="none">
            <a:spAutoFit/>
          </a:bodyPr>
          <a:lstStyle/>
          <a:p>
            <a:pPr lvl="0"/>
            <a:r>
              <a:rPr lang="en-GB" sz="4300" b="1" dirty="0">
                <a:solidFill>
                  <a:schemeClr val="bg1"/>
                </a:solidFill>
              </a:rPr>
              <a:t>£15m</a:t>
            </a:r>
          </a:p>
        </p:txBody>
      </p:sp>
      <p:sp>
        <p:nvSpPr>
          <p:cNvPr id="26" name="Rectangle 25">
            <a:extLst>
              <a:ext uri="{FF2B5EF4-FFF2-40B4-BE49-F238E27FC236}">
                <a16:creationId xmlns:a16="http://schemas.microsoft.com/office/drawing/2014/main" id="{480E149C-10BD-44D5-9198-843A21BC7891}"/>
              </a:ext>
            </a:extLst>
          </p:cNvPr>
          <p:cNvSpPr/>
          <p:nvPr/>
        </p:nvSpPr>
        <p:spPr>
          <a:xfrm>
            <a:off x="7313390" y="4861887"/>
            <a:ext cx="2031373" cy="646331"/>
          </a:xfrm>
          <a:prstGeom prst="rect">
            <a:avLst/>
          </a:prstGeom>
        </p:spPr>
        <p:txBody>
          <a:bodyPr wrap="square">
            <a:spAutoFit/>
          </a:bodyPr>
          <a:lstStyle/>
          <a:p>
            <a:r>
              <a:rPr lang="en-GB" sz="1200" dirty="0"/>
              <a:t>Birmingham-licensed hackney carriage and private hire drivers</a:t>
            </a:r>
          </a:p>
        </p:txBody>
      </p:sp>
    </p:spTree>
    <p:extLst>
      <p:ext uri="{BB962C8B-B14F-4D97-AF65-F5344CB8AC3E}">
        <p14:creationId xmlns:p14="http://schemas.microsoft.com/office/powerpoint/2010/main" val="353288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02FAD-F426-4B44-8F2E-78787BAFF76E}"/>
              </a:ext>
            </a:extLst>
          </p:cNvPr>
          <p:cNvSpPr>
            <a:spLocks noGrp="1"/>
          </p:cNvSpPr>
          <p:nvPr>
            <p:ph type="title"/>
          </p:nvPr>
        </p:nvSpPr>
        <p:spPr/>
        <p:txBody>
          <a:bodyPr/>
          <a:lstStyle/>
          <a:p>
            <a:r>
              <a:rPr lang="en-GB" dirty="0"/>
              <a:t>The bigger picture</a:t>
            </a:r>
          </a:p>
        </p:txBody>
      </p:sp>
      <p:sp>
        <p:nvSpPr>
          <p:cNvPr id="3" name="Slide Number Placeholder 2">
            <a:extLst>
              <a:ext uri="{FF2B5EF4-FFF2-40B4-BE49-F238E27FC236}">
                <a16:creationId xmlns:a16="http://schemas.microsoft.com/office/drawing/2014/main" id="{4363FE25-F8E1-4047-83FB-AC6F75179AAB}"/>
              </a:ext>
            </a:extLst>
          </p:cNvPr>
          <p:cNvSpPr>
            <a:spLocks noGrp="1"/>
          </p:cNvSpPr>
          <p:nvPr>
            <p:ph type="sldNum" sz="quarter" idx="4"/>
          </p:nvPr>
        </p:nvSpPr>
        <p:spPr/>
        <p:txBody>
          <a:bodyPr/>
          <a:lstStyle/>
          <a:p>
            <a:r>
              <a:rPr lang="en-GB"/>
              <a:t>PAGE </a:t>
            </a:r>
            <a:fld id="{45A89BE1-5792-4ACB-BF4C-7FAB88C6C5B7}" type="slidenum">
              <a:rPr lang="en-GB" smtClean="0"/>
              <a:pPr/>
              <a:t>11</a:t>
            </a:fld>
            <a:endParaRPr lang="en-GB"/>
          </a:p>
        </p:txBody>
      </p:sp>
      <p:pic>
        <p:nvPicPr>
          <p:cNvPr id="4" name="Picture 3">
            <a:extLst>
              <a:ext uri="{FF2B5EF4-FFF2-40B4-BE49-F238E27FC236}">
                <a16:creationId xmlns:a16="http://schemas.microsoft.com/office/drawing/2014/main" id="{0C14C45F-7A39-45FD-9085-C2026A3D7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8342" t="25135" r="16495" b="27967"/>
          <a:stretch/>
        </p:blipFill>
        <p:spPr>
          <a:xfrm>
            <a:off x="580103" y="3749965"/>
            <a:ext cx="1695711" cy="1494764"/>
          </a:xfrm>
          <a:prstGeom prst="rect">
            <a:avLst/>
          </a:prstGeom>
        </p:spPr>
      </p:pic>
      <p:pic>
        <p:nvPicPr>
          <p:cNvPr id="5" name="Picture 4">
            <a:extLst>
              <a:ext uri="{FF2B5EF4-FFF2-40B4-BE49-F238E27FC236}">
                <a16:creationId xmlns:a16="http://schemas.microsoft.com/office/drawing/2014/main" id="{49BB9F8C-513A-426C-BCF8-B6F46FC069E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254" t="25941" r="19652" b="28796"/>
          <a:stretch/>
        </p:blipFill>
        <p:spPr>
          <a:xfrm>
            <a:off x="3037314" y="3789150"/>
            <a:ext cx="1730214" cy="1416743"/>
          </a:xfrm>
          <a:prstGeom prst="rect">
            <a:avLst/>
          </a:prstGeom>
        </p:spPr>
      </p:pic>
      <p:pic>
        <p:nvPicPr>
          <p:cNvPr id="6" name="Picture 5">
            <a:extLst>
              <a:ext uri="{FF2B5EF4-FFF2-40B4-BE49-F238E27FC236}">
                <a16:creationId xmlns:a16="http://schemas.microsoft.com/office/drawing/2014/main" id="{5EFE55CB-A6C7-401D-9ED4-F0463D13AA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15013" t="24633" r="19856" b="29040"/>
          <a:stretch/>
        </p:blipFill>
        <p:spPr>
          <a:xfrm>
            <a:off x="5529028" y="3754119"/>
            <a:ext cx="1476812" cy="1484053"/>
          </a:xfrm>
          <a:prstGeom prst="rect">
            <a:avLst/>
          </a:prstGeom>
        </p:spPr>
      </p:pic>
      <p:pic>
        <p:nvPicPr>
          <p:cNvPr id="7" name="Picture 6">
            <a:extLst>
              <a:ext uri="{FF2B5EF4-FFF2-40B4-BE49-F238E27FC236}">
                <a16:creationId xmlns:a16="http://schemas.microsoft.com/office/drawing/2014/main" id="{76B89D9F-98ED-40C1-BF65-E315E73A056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l="16451" t="23278" r="19218" b="28022"/>
          <a:stretch/>
        </p:blipFill>
        <p:spPr>
          <a:xfrm>
            <a:off x="7767339" y="3698526"/>
            <a:ext cx="1446907" cy="1547437"/>
          </a:xfrm>
          <a:prstGeom prst="rect">
            <a:avLst/>
          </a:prstGeom>
        </p:spPr>
      </p:pic>
      <p:sp>
        <p:nvSpPr>
          <p:cNvPr id="8" name="TextBox 7">
            <a:extLst>
              <a:ext uri="{FF2B5EF4-FFF2-40B4-BE49-F238E27FC236}">
                <a16:creationId xmlns:a16="http://schemas.microsoft.com/office/drawing/2014/main" id="{960911B0-12DD-4360-8668-3B859C923295}"/>
              </a:ext>
            </a:extLst>
          </p:cNvPr>
          <p:cNvSpPr txBox="1"/>
          <p:nvPr/>
        </p:nvSpPr>
        <p:spPr>
          <a:xfrm>
            <a:off x="529048" y="1103816"/>
            <a:ext cx="8765177" cy="523220"/>
          </a:xfrm>
          <a:prstGeom prst="rect">
            <a:avLst/>
          </a:prstGeom>
          <a:noFill/>
        </p:spPr>
        <p:txBody>
          <a:bodyPr wrap="square" rtlCol="0">
            <a:spAutoFit/>
          </a:bodyPr>
          <a:lstStyle/>
          <a:p>
            <a:r>
              <a:rPr lang="en-GB" sz="2800" b="1" dirty="0">
                <a:solidFill>
                  <a:srgbClr val="00B0F0"/>
                </a:solidFill>
              </a:rPr>
              <a:t>BIRMINGHAM’S TRANSPORT PLAN</a:t>
            </a:r>
          </a:p>
        </p:txBody>
      </p:sp>
      <p:sp>
        <p:nvSpPr>
          <p:cNvPr id="31" name="TextBox 30">
            <a:extLst>
              <a:ext uri="{FF2B5EF4-FFF2-40B4-BE49-F238E27FC236}">
                <a16:creationId xmlns:a16="http://schemas.microsoft.com/office/drawing/2014/main" id="{99580037-C40B-424B-BDE5-D251B32B4858}"/>
              </a:ext>
            </a:extLst>
          </p:cNvPr>
          <p:cNvSpPr txBox="1"/>
          <p:nvPr/>
        </p:nvSpPr>
        <p:spPr>
          <a:xfrm>
            <a:off x="711929" y="5257793"/>
            <a:ext cx="1619794" cy="584775"/>
          </a:xfrm>
          <a:prstGeom prst="rect">
            <a:avLst/>
          </a:prstGeom>
          <a:noFill/>
        </p:spPr>
        <p:txBody>
          <a:bodyPr wrap="square" rtlCol="0">
            <a:spAutoFit/>
          </a:bodyPr>
          <a:lstStyle/>
          <a:p>
            <a:r>
              <a:rPr lang="en-GB" sz="1600" b="1" dirty="0">
                <a:solidFill>
                  <a:srgbClr val="00B0F0"/>
                </a:solidFill>
              </a:rPr>
              <a:t>Reallocate road space</a:t>
            </a:r>
          </a:p>
        </p:txBody>
      </p:sp>
      <p:sp>
        <p:nvSpPr>
          <p:cNvPr id="32" name="TextBox 31">
            <a:extLst>
              <a:ext uri="{FF2B5EF4-FFF2-40B4-BE49-F238E27FC236}">
                <a16:creationId xmlns:a16="http://schemas.microsoft.com/office/drawing/2014/main" id="{D28E8819-44B6-4927-BB36-B8D0C1C815F6}"/>
              </a:ext>
            </a:extLst>
          </p:cNvPr>
          <p:cNvSpPr txBox="1"/>
          <p:nvPr/>
        </p:nvSpPr>
        <p:spPr>
          <a:xfrm>
            <a:off x="5529028" y="5257793"/>
            <a:ext cx="1619794" cy="584775"/>
          </a:xfrm>
          <a:prstGeom prst="rect">
            <a:avLst/>
          </a:prstGeom>
          <a:noFill/>
        </p:spPr>
        <p:txBody>
          <a:bodyPr wrap="square" rtlCol="0">
            <a:spAutoFit/>
          </a:bodyPr>
          <a:lstStyle/>
          <a:p>
            <a:r>
              <a:rPr lang="en-GB" sz="1600" b="1" dirty="0">
                <a:solidFill>
                  <a:srgbClr val="00B0F0"/>
                </a:solidFill>
              </a:rPr>
              <a:t>Prioritise active travel</a:t>
            </a:r>
          </a:p>
        </p:txBody>
      </p:sp>
      <p:sp>
        <p:nvSpPr>
          <p:cNvPr id="33" name="TextBox 32">
            <a:extLst>
              <a:ext uri="{FF2B5EF4-FFF2-40B4-BE49-F238E27FC236}">
                <a16:creationId xmlns:a16="http://schemas.microsoft.com/office/drawing/2014/main" id="{22308B32-A6A4-4823-82DA-C46B9E931D55}"/>
              </a:ext>
            </a:extLst>
          </p:cNvPr>
          <p:cNvSpPr txBox="1"/>
          <p:nvPr/>
        </p:nvSpPr>
        <p:spPr>
          <a:xfrm>
            <a:off x="3291842" y="5257793"/>
            <a:ext cx="1619794" cy="584775"/>
          </a:xfrm>
          <a:prstGeom prst="rect">
            <a:avLst/>
          </a:prstGeom>
          <a:noFill/>
        </p:spPr>
        <p:txBody>
          <a:bodyPr wrap="square" rtlCol="0">
            <a:spAutoFit/>
          </a:bodyPr>
          <a:lstStyle/>
          <a:p>
            <a:r>
              <a:rPr lang="en-GB" sz="1600" b="1" dirty="0">
                <a:solidFill>
                  <a:srgbClr val="00B0F0"/>
                </a:solidFill>
              </a:rPr>
              <a:t>Transform the city centre</a:t>
            </a:r>
          </a:p>
        </p:txBody>
      </p:sp>
      <p:sp>
        <p:nvSpPr>
          <p:cNvPr id="34" name="TextBox 33">
            <a:extLst>
              <a:ext uri="{FF2B5EF4-FFF2-40B4-BE49-F238E27FC236}">
                <a16:creationId xmlns:a16="http://schemas.microsoft.com/office/drawing/2014/main" id="{4E51C9B7-F833-4AD4-9AB2-C8EB2386D5F0}"/>
              </a:ext>
            </a:extLst>
          </p:cNvPr>
          <p:cNvSpPr txBox="1"/>
          <p:nvPr/>
        </p:nvSpPr>
        <p:spPr>
          <a:xfrm>
            <a:off x="7827920" y="5257793"/>
            <a:ext cx="1619794" cy="584775"/>
          </a:xfrm>
          <a:prstGeom prst="rect">
            <a:avLst/>
          </a:prstGeom>
          <a:noFill/>
        </p:spPr>
        <p:txBody>
          <a:bodyPr wrap="square" rtlCol="0">
            <a:spAutoFit/>
          </a:bodyPr>
          <a:lstStyle/>
          <a:p>
            <a:r>
              <a:rPr lang="en-GB" sz="1600" b="1" dirty="0">
                <a:solidFill>
                  <a:srgbClr val="00B0F0"/>
                </a:solidFill>
              </a:rPr>
              <a:t>Manage demand</a:t>
            </a:r>
          </a:p>
        </p:txBody>
      </p:sp>
      <p:sp>
        <p:nvSpPr>
          <p:cNvPr id="35" name="TextBox 34">
            <a:extLst>
              <a:ext uri="{FF2B5EF4-FFF2-40B4-BE49-F238E27FC236}">
                <a16:creationId xmlns:a16="http://schemas.microsoft.com/office/drawing/2014/main" id="{0B6C4D55-7DCB-4CF2-AF57-94EC147B7766}"/>
              </a:ext>
            </a:extLst>
          </p:cNvPr>
          <p:cNvSpPr txBox="1"/>
          <p:nvPr/>
        </p:nvSpPr>
        <p:spPr>
          <a:xfrm>
            <a:off x="535579" y="1647200"/>
            <a:ext cx="5937069" cy="276999"/>
          </a:xfrm>
          <a:prstGeom prst="rect">
            <a:avLst/>
          </a:prstGeom>
          <a:noFill/>
        </p:spPr>
        <p:txBody>
          <a:bodyPr wrap="square" rtlCol="0">
            <a:spAutoFit/>
          </a:bodyPr>
          <a:lstStyle/>
          <a:p>
            <a:r>
              <a:rPr lang="en-GB" sz="1200" b="1" dirty="0">
                <a:solidFill>
                  <a:schemeClr val="accent6"/>
                </a:solidFill>
              </a:rPr>
              <a:t>Published for consultation in January 2020</a:t>
            </a:r>
          </a:p>
        </p:txBody>
      </p:sp>
      <p:cxnSp>
        <p:nvCxnSpPr>
          <p:cNvPr id="37" name="Straight Connector 36">
            <a:extLst>
              <a:ext uri="{FF2B5EF4-FFF2-40B4-BE49-F238E27FC236}">
                <a16:creationId xmlns:a16="http://schemas.microsoft.com/office/drawing/2014/main" id="{11433E1A-0822-49DC-9105-F2DCD29004A3}"/>
              </a:ext>
            </a:extLst>
          </p:cNvPr>
          <p:cNvCxnSpPr/>
          <p:nvPr/>
        </p:nvCxnSpPr>
        <p:spPr>
          <a:xfrm>
            <a:off x="640080" y="1612633"/>
            <a:ext cx="8647614"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67E05637-A829-48D7-915A-2586AAE154D1}"/>
              </a:ext>
            </a:extLst>
          </p:cNvPr>
          <p:cNvSpPr/>
          <p:nvPr/>
        </p:nvSpPr>
        <p:spPr>
          <a:xfrm>
            <a:off x="560814" y="1933330"/>
            <a:ext cx="8726880" cy="1508105"/>
          </a:xfrm>
          <a:prstGeom prst="rect">
            <a:avLst/>
          </a:prstGeom>
        </p:spPr>
        <p:txBody>
          <a:bodyPr wrap="square">
            <a:spAutoFit/>
          </a:bodyPr>
          <a:lstStyle/>
          <a:p>
            <a:r>
              <a:rPr lang="en-GB" altLang="en-US" sz="1600" b="1" dirty="0"/>
              <a:t>The vision</a:t>
            </a:r>
          </a:p>
          <a:p>
            <a:endParaRPr lang="en-GB" altLang="en-US" sz="1100" dirty="0"/>
          </a:p>
          <a:p>
            <a:r>
              <a:rPr lang="en-GB" altLang="en-US" sz="1600" dirty="0"/>
              <a:t>A smart, innovative, carbon neutral and low emission transport network that will support sustainable and inclusive economic growth, tackle climate change and promote the health and well-being of Birmingham’s citizens.</a:t>
            </a:r>
          </a:p>
          <a:p>
            <a:endParaRPr lang="en-GB" altLang="en-US" sz="1600" dirty="0"/>
          </a:p>
        </p:txBody>
      </p:sp>
      <p:sp>
        <p:nvSpPr>
          <p:cNvPr id="39" name="Rectangle 38">
            <a:extLst>
              <a:ext uri="{FF2B5EF4-FFF2-40B4-BE49-F238E27FC236}">
                <a16:creationId xmlns:a16="http://schemas.microsoft.com/office/drawing/2014/main" id="{EC1DDEFA-767C-4051-830C-2C299ECD70CF}"/>
              </a:ext>
            </a:extLst>
          </p:cNvPr>
          <p:cNvSpPr/>
          <p:nvPr/>
        </p:nvSpPr>
        <p:spPr>
          <a:xfrm>
            <a:off x="560814" y="3244291"/>
            <a:ext cx="3526863" cy="338554"/>
          </a:xfrm>
          <a:prstGeom prst="rect">
            <a:avLst/>
          </a:prstGeom>
        </p:spPr>
        <p:txBody>
          <a:bodyPr wrap="none">
            <a:spAutoFit/>
          </a:bodyPr>
          <a:lstStyle/>
          <a:p>
            <a:r>
              <a:rPr lang="en-GB" altLang="en-US" sz="1600" b="1" dirty="0"/>
              <a:t>Delivered through four ‘big moves’</a:t>
            </a:r>
          </a:p>
        </p:txBody>
      </p:sp>
    </p:spTree>
    <p:extLst>
      <p:ext uri="{BB962C8B-B14F-4D97-AF65-F5344CB8AC3E}">
        <p14:creationId xmlns:p14="http://schemas.microsoft.com/office/powerpoint/2010/main" val="475522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6A466-5A09-4289-BD9E-C22DD83CBB00}"/>
              </a:ext>
            </a:extLst>
          </p:cNvPr>
          <p:cNvSpPr>
            <a:spLocks noGrp="1"/>
          </p:cNvSpPr>
          <p:nvPr>
            <p:ph type="title"/>
          </p:nvPr>
        </p:nvSpPr>
        <p:spPr/>
        <p:txBody>
          <a:bodyPr/>
          <a:lstStyle/>
          <a:p>
            <a:r>
              <a:rPr lang="en-GB" dirty="0"/>
              <a:t>The Clean Air Zone as an enabler of change</a:t>
            </a:r>
          </a:p>
        </p:txBody>
      </p:sp>
      <p:sp>
        <p:nvSpPr>
          <p:cNvPr id="3" name="Slide Number Placeholder 2">
            <a:extLst>
              <a:ext uri="{FF2B5EF4-FFF2-40B4-BE49-F238E27FC236}">
                <a16:creationId xmlns:a16="http://schemas.microsoft.com/office/drawing/2014/main" id="{53932CD5-F8BC-4470-9785-B877538077F7}"/>
              </a:ext>
            </a:extLst>
          </p:cNvPr>
          <p:cNvSpPr>
            <a:spLocks noGrp="1"/>
          </p:cNvSpPr>
          <p:nvPr>
            <p:ph type="sldNum" sz="quarter" idx="4"/>
          </p:nvPr>
        </p:nvSpPr>
        <p:spPr/>
        <p:txBody>
          <a:bodyPr/>
          <a:lstStyle/>
          <a:p>
            <a:r>
              <a:rPr lang="en-GB"/>
              <a:t>PAGE </a:t>
            </a:r>
            <a:fld id="{45A89BE1-5792-4ACB-BF4C-7FAB88C6C5B7}" type="slidenum">
              <a:rPr lang="en-GB" smtClean="0"/>
              <a:pPr/>
              <a:t>12</a:t>
            </a:fld>
            <a:endParaRPr lang="en-GB"/>
          </a:p>
        </p:txBody>
      </p:sp>
      <p:pic>
        <p:nvPicPr>
          <p:cNvPr id="10" name="Picture 9" descr="A close up of a bicycle&#10;&#10;Description automatically generated">
            <a:extLst>
              <a:ext uri="{FF2B5EF4-FFF2-40B4-BE49-F238E27FC236}">
                <a16:creationId xmlns:a16="http://schemas.microsoft.com/office/drawing/2014/main" id="{C51F8D3F-38D5-4382-A43F-665F3E02E413}"/>
              </a:ext>
            </a:extLst>
          </p:cNvPr>
          <p:cNvPicPr>
            <a:picLocks noChangeAspect="1"/>
          </p:cNvPicPr>
          <p:nvPr/>
        </p:nvPicPr>
        <p:blipFill>
          <a:blip r:embed="rId3" cstate="print">
            <a:duotone>
              <a:prstClr val="black"/>
              <a:schemeClr val="accent2">
                <a:tint val="45000"/>
                <a:satMod val="400000"/>
              </a:schemeClr>
            </a:duotone>
            <a:extLst>
              <a:ext uri="{28A0092B-C50C-407E-A947-70E740481C1C}">
                <a14:useLocalDpi xmlns:a14="http://schemas.microsoft.com/office/drawing/2010/main" val="0"/>
              </a:ext>
            </a:extLst>
          </a:blip>
          <a:srcRect l="13539" t="1539" r="21846" b="1539"/>
          <a:stretch>
            <a:fillRect/>
          </a:stretch>
        </p:blipFill>
        <p:spPr>
          <a:xfrm>
            <a:off x="705501" y="1276542"/>
            <a:ext cx="2626272" cy="2626272"/>
          </a:xfrm>
          <a:custGeom>
            <a:avLst/>
            <a:gdLst>
              <a:gd name="connsiteX0" fmla="*/ 1823545 w 3647090"/>
              <a:gd name="connsiteY0" fmla="*/ 0 h 3647090"/>
              <a:gd name="connsiteX1" fmla="*/ 3647090 w 3647090"/>
              <a:gd name="connsiteY1" fmla="*/ 1823545 h 3647090"/>
              <a:gd name="connsiteX2" fmla="*/ 1823545 w 3647090"/>
              <a:gd name="connsiteY2" fmla="*/ 3647090 h 3647090"/>
              <a:gd name="connsiteX3" fmla="*/ 0 w 3647090"/>
              <a:gd name="connsiteY3" fmla="*/ 1823545 h 3647090"/>
              <a:gd name="connsiteX4" fmla="*/ 1823545 w 3647090"/>
              <a:gd name="connsiteY4" fmla="*/ 0 h 3647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7090" h="3647090">
                <a:moveTo>
                  <a:pt x="1823545" y="0"/>
                </a:moveTo>
                <a:cubicBezTo>
                  <a:pt x="2830661" y="0"/>
                  <a:pt x="3647090" y="816429"/>
                  <a:pt x="3647090" y="1823545"/>
                </a:cubicBezTo>
                <a:cubicBezTo>
                  <a:pt x="3647090" y="2830661"/>
                  <a:pt x="2830661" y="3647090"/>
                  <a:pt x="1823545" y="3647090"/>
                </a:cubicBezTo>
                <a:cubicBezTo>
                  <a:pt x="816429" y="3647090"/>
                  <a:pt x="0" y="2830661"/>
                  <a:pt x="0" y="1823545"/>
                </a:cubicBezTo>
                <a:cubicBezTo>
                  <a:pt x="0" y="816429"/>
                  <a:pt x="816429" y="0"/>
                  <a:pt x="1823545" y="0"/>
                </a:cubicBezTo>
                <a:close/>
              </a:path>
            </a:pathLst>
          </a:custGeom>
          <a:ln w="76200">
            <a:solidFill>
              <a:srgbClr val="00B0F0"/>
            </a:solidFill>
          </a:ln>
        </p:spPr>
      </p:pic>
      <p:pic>
        <p:nvPicPr>
          <p:cNvPr id="8" name="Picture 7" descr="A picture containing outdoor, bus, road, sitting&#10;&#10;Description automatically generated">
            <a:extLst>
              <a:ext uri="{FF2B5EF4-FFF2-40B4-BE49-F238E27FC236}">
                <a16:creationId xmlns:a16="http://schemas.microsoft.com/office/drawing/2014/main" id="{879A1B1F-325F-4490-A2BF-ADAF7CE63F3F}"/>
              </a:ext>
            </a:extLst>
          </p:cNvPr>
          <p:cNvPicPr>
            <a:picLocks noChangeAspect="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l="29040" t="3579" b="1807"/>
          <a:stretch>
            <a:fillRect/>
          </a:stretch>
        </p:blipFill>
        <p:spPr>
          <a:xfrm>
            <a:off x="705501" y="3255254"/>
            <a:ext cx="2626272" cy="2626272"/>
          </a:xfrm>
          <a:custGeom>
            <a:avLst/>
            <a:gdLst>
              <a:gd name="connsiteX0" fmla="*/ 1823545 w 3647090"/>
              <a:gd name="connsiteY0" fmla="*/ 0 h 3647090"/>
              <a:gd name="connsiteX1" fmla="*/ 3647090 w 3647090"/>
              <a:gd name="connsiteY1" fmla="*/ 1823545 h 3647090"/>
              <a:gd name="connsiteX2" fmla="*/ 1823545 w 3647090"/>
              <a:gd name="connsiteY2" fmla="*/ 3647090 h 3647090"/>
              <a:gd name="connsiteX3" fmla="*/ 0 w 3647090"/>
              <a:gd name="connsiteY3" fmla="*/ 1823545 h 3647090"/>
              <a:gd name="connsiteX4" fmla="*/ 1823545 w 3647090"/>
              <a:gd name="connsiteY4" fmla="*/ 0 h 3647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7090" h="3647090">
                <a:moveTo>
                  <a:pt x="1823545" y="0"/>
                </a:moveTo>
                <a:cubicBezTo>
                  <a:pt x="2830661" y="0"/>
                  <a:pt x="3647090" y="816429"/>
                  <a:pt x="3647090" y="1823545"/>
                </a:cubicBezTo>
                <a:cubicBezTo>
                  <a:pt x="3647090" y="2830661"/>
                  <a:pt x="2830661" y="3647090"/>
                  <a:pt x="1823545" y="3647090"/>
                </a:cubicBezTo>
                <a:cubicBezTo>
                  <a:pt x="816429" y="3647090"/>
                  <a:pt x="0" y="2830661"/>
                  <a:pt x="0" y="1823545"/>
                </a:cubicBezTo>
                <a:cubicBezTo>
                  <a:pt x="0" y="816429"/>
                  <a:pt x="816429" y="0"/>
                  <a:pt x="1823545" y="0"/>
                </a:cubicBezTo>
                <a:close/>
              </a:path>
            </a:pathLst>
          </a:custGeom>
          <a:ln w="76200">
            <a:solidFill>
              <a:srgbClr val="00B0F0"/>
            </a:solidFill>
          </a:ln>
        </p:spPr>
      </p:pic>
      <p:sp>
        <p:nvSpPr>
          <p:cNvPr id="14" name="TextBox 13">
            <a:extLst>
              <a:ext uri="{FF2B5EF4-FFF2-40B4-BE49-F238E27FC236}">
                <a16:creationId xmlns:a16="http://schemas.microsoft.com/office/drawing/2014/main" id="{F122EEAB-B2EB-4224-8B7B-1637E5603DC0}"/>
              </a:ext>
            </a:extLst>
          </p:cNvPr>
          <p:cNvSpPr txBox="1"/>
          <p:nvPr/>
        </p:nvSpPr>
        <p:spPr>
          <a:xfrm>
            <a:off x="3447394" y="1153150"/>
            <a:ext cx="4887310" cy="369332"/>
          </a:xfrm>
          <a:prstGeom prst="rect">
            <a:avLst/>
          </a:prstGeom>
          <a:noFill/>
        </p:spPr>
        <p:txBody>
          <a:bodyPr wrap="square" rtlCol="0">
            <a:spAutoFit/>
          </a:bodyPr>
          <a:lstStyle/>
          <a:p>
            <a:r>
              <a:rPr lang="en-GB" b="1" dirty="0">
                <a:solidFill>
                  <a:srgbClr val="00B0F0"/>
                </a:solidFill>
              </a:rPr>
              <a:t>A long term ambition for zero emissions</a:t>
            </a:r>
          </a:p>
        </p:txBody>
      </p:sp>
      <p:sp>
        <p:nvSpPr>
          <p:cNvPr id="15" name="Rectangle 14">
            <a:extLst>
              <a:ext uri="{FF2B5EF4-FFF2-40B4-BE49-F238E27FC236}">
                <a16:creationId xmlns:a16="http://schemas.microsoft.com/office/drawing/2014/main" id="{127B8BCF-29F3-4151-8288-2FFE79267D70}"/>
              </a:ext>
            </a:extLst>
          </p:cNvPr>
          <p:cNvSpPr/>
          <p:nvPr/>
        </p:nvSpPr>
        <p:spPr>
          <a:xfrm>
            <a:off x="3478914" y="1646078"/>
            <a:ext cx="5745720" cy="1815882"/>
          </a:xfrm>
          <a:prstGeom prst="rect">
            <a:avLst/>
          </a:prstGeom>
        </p:spPr>
        <p:txBody>
          <a:bodyPr wrap="square">
            <a:spAutoFit/>
          </a:bodyPr>
          <a:lstStyle/>
          <a:p>
            <a:r>
              <a:rPr lang="en-GB" altLang="en-US" sz="1600" dirty="0"/>
              <a:t>The council is committed to taking a leading role, playing its part, and working with individuals, communities, businesses, partners, and others across the city and region to act now on the causes and impacts of the climate emergency.</a:t>
            </a:r>
          </a:p>
          <a:p>
            <a:endParaRPr lang="en-GB" altLang="en-US" sz="1600" dirty="0"/>
          </a:p>
          <a:p>
            <a:r>
              <a:rPr lang="en-GB" altLang="en-US" sz="1600" dirty="0"/>
              <a:t>The ambition was set for the council and city to become net zero carbon by 2030.  This is the city’s ‘route to zero’ (R20).</a:t>
            </a:r>
          </a:p>
        </p:txBody>
      </p:sp>
      <p:sp>
        <p:nvSpPr>
          <p:cNvPr id="16" name="TextBox 15">
            <a:extLst>
              <a:ext uri="{FF2B5EF4-FFF2-40B4-BE49-F238E27FC236}">
                <a16:creationId xmlns:a16="http://schemas.microsoft.com/office/drawing/2014/main" id="{39372442-ED9A-4072-8070-E57C62B31DBB}"/>
              </a:ext>
            </a:extLst>
          </p:cNvPr>
          <p:cNvSpPr txBox="1"/>
          <p:nvPr/>
        </p:nvSpPr>
        <p:spPr>
          <a:xfrm>
            <a:off x="3478914" y="3585556"/>
            <a:ext cx="4887310" cy="646331"/>
          </a:xfrm>
          <a:prstGeom prst="rect">
            <a:avLst/>
          </a:prstGeom>
          <a:noFill/>
        </p:spPr>
        <p:txBody>
          <a:bodyPr wrap="square" rtlCol="0">
            <a:spAutoFit/>
          </a:bodyPr>
          <a:lstStyle/>
          <a:p>
            <a:r>
              <a:rPr lang="en-GB" b="1" dirty="0">
                <a:solidFill>
                  <a:srgbClr val="00B0F0"/>
                </a:solidFill>
              </a:rPr>
              <a:t>Additional programmes supported by the Clean Air Zone team include:</a:t>
            </a:r>
          </a:p>
        </p:txBody>
      </p:sp>
      <p:sp>
        <p:nvSpPr>
          <p:cNvPr id="17" name="Rectangle 16">
            <a:extLst>
              <a:ext uri="{FF2B5EF4-FFF2-40B4-BE49-F238E27FC236}">
                <a16:creationId xmlns:a16="http://schemas.microsoft.com/office/drawing/2014/main" id="{DBB0B60A-590E-4660-9A06-81D9CAC26D75}"/>
              </a:ext>
            </a:extLst>
          </p:cNvPr>
          <p:cNvSpPr/>
          <p:nvPr/>
        </p:nvSpPr>
        <p:spPr>
          <a:xfrm>
            <a:off x="3478914" y="4355483"/>
            <a:ext cx="5745720" cy="1569660"/>
          </a:xfrm>
          <a:prstGeom prst="rect">
            <a:avLst/>
          </a:prstGeom>
        </p:spPr>
        <p:txBody>
          <a:bodyPr wrap="square">
            <a:spAutoFit/>
          </a:bodyPr>
          <a:lstStyle/>
          <a:p>
            <a:pPr marL="285750" indent="-285750">
              <a:buFont typeface="Arial" panose="020B0604020202020204" pitchFamily="34" charset="0"/>
              <a:buChar char="•"/>
            </a:pPr>
            <a:r>
              <a:rPr lang="en-GB" altLang="en-US" sz="1600" dirty="0"/>
              <a:t>Significant expansion of the city’s electric vehicle charging points</a:t>
            </a:r>
          </a:p>
          <a:p>
            <a:pPr marL="285750" indent="-285750">
              <a:buFont typeface="Arial" panose="020B0604020202020204" pitchFamily="34" charset="0"/>
              <a:buChar char="•"/>
            </a:pPr>
            <a:r>
              <a:rPr lang="en-GB" altLang="en-US" sz="1600" dirty="0"/>
              <a:t>Purchase of 20 hydrogen buses to encourage the adoption of the technology in the city</a:t>
            </a:r>
          </a:p>
          <a:p>
            <a:pPr marL="285750" indent="-285750">
              <a:buFont typeface="Arial" panose="020B0604020202020204" pitchFamily="34" charset="0"/>
              <a:buChar char="•"/>
            </a:pPr>
            <a:r>
              <a:rPr lang="en-GB" altLang="en-US" sz="1600" dirty="0"/>
              <a:t>Purchase of up to 50 electric hackney carriages to encourage adoption of this technology within the taxi fleet</a:t>
            </a:r>
          </a:p>
        </p:txBody>
      </p:sp>
    </p:spTree>
    <p:extLst>
      <p:ext uri="{BB962C8B-B14F-4D97-AF65-F5344CB8AC3E}">
        <p14:creationId xmlns:p14="http://schemas.microsoft.com/office/powerpoint/2010/main" val="63040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a:extLst>
              <a:ext uri="{FF2B5EF4-FFF2-40B4-BE49-F238E27FC236}">
                <a16:creationId xmlns:a16="http://schemas.microsoft.com/office/drawing/2014/main" id="{75973115-FBC9-48AB-8BBD-8887245916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64286" y="1304180"/>
            <a:ext cx="1325959" cy="88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9" name="Rectangle 1">
            <a:extLst>
              <a:ext uri="{FF2B5EF4-FFF2-40B4-BE49-F238E27FC236}">
                <a16:creationId xmlns:a16="http://schemas.microsoft.com/office/drawing/2014/main" id="{9E75C321-A6BD-41E7-929E-4433A8BF6769}"/>
              </a:ext>
            </a:extLst>
          </p:cNvPr>
          <p:cNvSpPr>
            <a:spLocks noChangeArrowheads="1"/>
          </p:cNvSpPr>
          <p:nvPr/>
        </p:nvSpPr>
        <p:spPr bwMode="auto">
          <a:xfrm>
            <a:off x="813464" y="3288634"/>
            <a:ext cx="1537600"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GB" altLang="en-US" sz="1192" b="1"/>
              <a:t>@</a:t>
            </a:r>
            <a:r>
              <a:rPr lang="en-GB" altLang="en-US" sz="1192" b="1" err="1"/>
              <a:t>BhamConnected</a:t>
            </a:r>
            <a:endParaRPr lang="en-GB" altLang="en-US" sz="1192" b="1"/>
          </a:p>
        </p:txBody>
      </p:sp>
      <p:sp>
        <p:nvSpPr>
          <p:cNvPr id="39940" name="Rectangle 2">
            <a:extLst>
              <a:ext uri="{FF2B5EF4-FFF2-40B4-BE49-F238E27FC236}">
                <a16:creationId xmlns:a16="http://schemas.microsoft.com/office/drawing/2014/main" id="{0BFC0CBF-3E51-4AC8-AFAB-7F184C5F70A5}"/>
              </a:ext>
            </a:extLst>
          </p:cNvPr>
          <p:cNvSpPr>
            <a:spLocks noChangeArrowheads="1"/>
          </p:cNvSpPr>
          <p:nvPr/>
        </p:nvSpPr>
        <p:spPr bwMode="auto">
          <a:xfrm>
            <a:off x="3035433" y="3297235"/>
            <a:ext cx="2002471" cy="275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GB" altLang="en-US" sz="1192" b="1"/>
              <a:t>@birminghamconnected </a:t>
            </a:r>
          </a:p>
        </p:txBody>
      </p:sp>
      <p:sp>
        <p:nvSpPr>
          <p:cNvPr id="39941" name="TextBox 3">
            <a:extLst>
              <a:ext uri="{FF2B5EF4-FFF2-40B4-BE49-F238E27FC236}">
                <a16:creationId xmlns:a16="http://schemas.microsoft.com/office/drawing/2014/main" id="{32E6A1A8-9E30-46CD-8E31-19F16BFD31A4}"/>
              </a:ext>
            </a:extLst>
          </p:cNvPr>
          <p:cNvSpPr txBox="1">
            <a:spLocks noChangeArrowheads="1"/>
          </p:cNvSpPr>
          <p:nvPr/>
        </p:nvSpPr>
        <p:spPr bwMode="auto">
          <a:xfrm>
            <a:off x="436830" y="1565716"/>
            <a:ext cx="4827456" cy="6258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3467" b="1" dirty="0">
                <a:solidFill>
                  <a:srgbClr val="00B0F0"/>
                </a:solidFill>
              </a:rPr>
              <a:t>brumbreathes.co.uk</a:t>
            </a:r>
          </a:p>
        </p:txBody>
      </p:sp>
      <p:sp>
        <p:nvSpPr>
          <p:cNvPr id="39942" name="Title 7">
            <a:extLst>
              <a:ext uri="{FF2B5EF4-FFF2-40B4-BE49-F238E27FC236}">
                <a16:creationId xmlns:a16="http://schemas.microsoft.com/office/drawing/2014/main" id="{4187841B-4BAA-4D29-A352-8F3978D695FB}"/>
              </a:ext>
            </a:extLst>
          </p:cNvPr>
          <p:cNvSpPr>
            <a:spLocks noGrp="1"/>
          </p:cNvSpPr>
          <p:nvPr>
            <p:ph type="title" idx="4294967295"/>
          </p:nvPr>
        </p:nvSpPr>
        <p:spPr>
          <a:xfrm>
            <a:off x="436830" y="333593"/>
            <a:ext cx="3539331" cy="1076590"/>
          </a:xfrm>
        </p:spPr>
        <p:txBody>
          <a:bodyPr/>
          <a:lstStyle/>
          <a:p>
            <a:pPr eaLnBrk="1" hangingPunct="1"/>
            <a:r>
              <a:rPr lang="en-GB" altLang="en-US" sz="1950" dirty="0"/>
              <a:t>STAY CONNECTED</a:t>
            </a:r>
          </a:p>
        </p:txBody>
      </p:sp>
      <p:sp>
        <p:nvSpPr>
          <p:cNvPr id="7" name="TextBox 3">
            <a:extLst>
              <a:ext uri="{FF2B5EF4-FFF2-40B4-BE49-F238E27FC236}">
                <a16:creationId xmlns:a16="http://schemas.microsoft.com/office/drawing/2014/main" id="{23334317-F838-4B99-8542-9373F625B0D2}"/>
              </a:ext>
            </a:extLst>
          </p:cNvPr>
          <p:cNvSpPr txBox="1">
            <a:spLocks noChangeArrowheads="1"/>
          </p:cNvSpPr>
          <p:nvPr/>
        </p:nvSpPr>
        <p:spPr bwMode="auto">
          <a:xfrm>
            <a:off x="436830" y="2191593"/>
            <a:ext cx="6643592" cy="62587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en-US" sz="3467" b="1" dirty="0">
                <a:solidFill>
                  <a:srgbClr val="00B0F0"/>
                </a:solidFill>
              </a:rPr>
              <a:t>cleanair@birmingham.gov.uk</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lide title goes here">
  <a:themeElements>
    <a:clrScheme name="BCC corporate">
      <a:dk1>
        <a:sysClr val="windowText" lastClr="000000"/>
      </a:dk1>
      <a:lt1>
        <a:sysClr val="window" lastClr="FFFFFF"/>
      </a:lt1>
      <a:dk2>
        <a:srgbClr val="7F7F7F"/>
      </a:dk2>
      <a:lt2>
        <a:srgbClr val="FFFFFF"/>
      </a:lt2>
      <a:accent1>
        <a:srgbClr val="BB151C"/>
      </a:accent1>
      <a:accent2>
        <a:srgbClr val="5696D2"/>
      </a:accent2>
      <a:accent3>
        <a:srgbClr val="7B237A"/>
      </a:accent3>
      <a:accent4>
        <a:srgbClr val="EDC22E"/>
      </a:accent4>
      <a:accent5>
        <a:srgbClr val="6D9F40"/>
      </a:accent5>
      <a:accent6>
        <a:srgbClr val="92A8A9"/>
      </a:accent6>
      <a:hlink>
        <a:srgbClr val="0000FF"/>
      </a:hlink>
      <a:folHlink>
        <a:srgbClr val="EDC22E"/>
      </a:folHlink>
    </a:clrScheme>
    <a:fontScheme name="BCC corporate">
      <a:majorFont>
        <a:latin typeface="Arial Nova"/>
        <a:ea typeface=""/>
        <a:cs typeface=""/>
      </a:majorFont>
      <a:minorFont>
        <a:latin typeface="Arial No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a:solidFill>
            <a:schemeClr val="accent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_template_landscape_colour (Feb 2019)" id="{DF8F6935-7149-45C1-88A5-4C09A1CF56EA}" vid="{1569012A-8CFD-47DF-8F2A-00D3CBC9027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7EEFC707858E4C98C28FC43B20A371" ma:contentTypeVersion="12" ma:contentTypeDescription="Create a new document." ma:contentTypeScope="" ma:versionID="060386d44b768a6586ce8bb18b651676">
  <xsd:schema xmlns:xsd="http://www.w3.org/2001/XMLSchema" xmlns:xs="http://www.w3.org/2001/XMLSchema" xmlns:p="http://schemas.microsoft.com/office/2006/metadata/properties" xmlns:ns2="7287ea5e-4f11-4bd7-afa7-03f02308d557" xmlns:ns3="707facb3-7228-49db-8c9b-0af894ad6d35" targetNamespace="http://schemas.microsoft.com/office/2006/metadata/properties" ma:root="true" ma:fieldsID="abd0ae312458039732838b0ea9534b21" ns2:_="" ns3:_="">
    <xsd:import namespace="7287ea5e-4f11-4bd7-afa7-03f02308d557"/>
    <xsd:import namespace="707facb3-7228-49db-8c9b-0af894ad6d3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DateTaken" minOccurs="0"/>
                <xsd:element ref="ns2:MediaServiceAutoKeyPoints" minOccurs="0"/>
                <xsd:element ref="ns2:MediaServiceKeyPoints"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87ea5e-4f11-4bd7-afa7-03f02308d5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07facb3-7228-49db-8c9b-0af894ad6d3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707facb3-7228-49db-8c9b-0af894ad6d35">
      <UserInfo>
        <DisplayName>Gaynor Linton</DisplayName>
        <AccountId>53</AccountId>
        <AccountType/>
      </UserInfo>
    </SharedWithUsers>
  </documentManagement>
</p:properties>
</file>

<file path=customXml/itemProps1.xml><?xml version="1.0" encoding="utf-8"?>
<ds:datastoreItem xmlns:ds="http://schemas.openxmlformats.org/officeDocument/2006/customXml" ds:itemID="{6F27EBB8-44D0-4EBC-88FA-57F1B106FB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87ea5e-4f11-4bd7-afa7-03f02308d557"/>
    <ds:schemaRef ds:uri="707facb3-7228-49db-8c9b-0af894ad6d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4279FF-5D6E-4728-812C-2B46818BF806}">
  <ds:schemaRefs>
    <ds:schemaRef ds:uri="http://schemas.microsoft.com/sharepoint/v3/contenttype/forms"/>
  </ds:schemaRefs>
</ds:datastoreItem>
</file>

<file path=customXml/itemProps3.xml><?xml version="1.0" encoding="utf-8"?>
<ds:datastoreItem xmlns:ds="http://schemas.openxmlformats.org/officeDocument/2006/customXml" ds:itemID="{9EAF73AD-C97A-49DC-ACB6-95A92996D226}">
  <ds:schemaRefs>
    <ds:schemaRef ds:uri="http://schemas.openxmlformats.org/package/2006/metadata/core-properties"/>
    <ds:schemaRef ds:uri="http://schemas.microsoft.com/office/2006/documentManagement/types"/>
    <ds:schemaRef ds:uri="http://purl.org/dc/terms/"/>
    <ds:schemaRef ds:uri="707facb3-7228-49db-8c9b-0af894ad6d35"/>
    <ds:schemaRef ds:uri="http://schemas.microsoft.com/office/2006/metadata/properties"/>
    <ds:schemaRef ds:uri="http://purl.org/dc/dcmitype/"/>
    <ds:schemaRef ds:uri="http://schemas.microsoft.com/office/infopath/2007/PartnerControls"/>
    <ds:schemaRef ds:uri="7287ea5e-4f11-4bd7-afa7-03f02308d557"/>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1720</TotalTime>
  <Words>844</Words>
  <Application>Microsoft Office PowerPoint</Application>
  <PresentationFormat>A4 Paper (210x297 mm)</PresentationFormat>
  <Paragraphs>136</Paragraphs>
  <Slides>13</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Nova</vt:lpstr>
      <vt:lpstr>Arial Nova Light</vt:lpstr>
      <vt:lpstr>Calibri</vt:lpstr>
      <vt:lpstr>Wingdings</vt:lpstr>
      <vt:lpstr>Slide title goes here</vt:lpstr>
      <vt:lpstr>PowerPoint Presentation</vt:lpstr>
      <vt:lpstr>The impact of poor air quality</vt:lpstr>
      <vt:lpstr>The causes of poor air quality</vt:lpstr>
      <vt:lpstr>Tackling poor air quality</vt:lpstr>
      <vt:lpstr>Birmingham’s Clean Air Zone</vt:lpstr>
      <vt:lpstr>Vehicles that won’t be charged</vt:lpstr>
      <vt:lpstr>Clean Air Zone revenue</vt:lpstr>
      <vt:lpstr>Measures to support the introduction of the  Clean Air Zone</vt:lpstr>
      <vt:lpstr>Measures to support the introduction of the  Clean Air Zone</vt:lpstr>
      <vt:lpstr>Measures to support the introduction of the  Clean Air Zone</vt:lpstr>
      <vt:lpstr>The bigger picture</vt:lpstr>
      <vt:lpstr>The Clean Air Zone as an enabler of change</vt:lpstr>
      <vt:lpstr>STAY CONNECTED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Stephen Arnold</dc:creator>
  <cp:lastModifiedBy>C Stubbs</cp:lastModifiedBy>
  <cp:revision>24</cp:revision>
  <cp:lastPrinted>2020-02-14T12:54:53Z</cp:lastPrinted>
  <dcterms:created xsi:type="dcterms:W3CDTF">2019-10-17T08:54:07Z</dcterms:created>
  <dcterms:modified xsi:type="dcterms:W3CDTF">2021-05-06T10:38:12Z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0x010100EE7EEFC707858E4C98C28FC43B20A371</vt:lpwstr>
  </property>
</Properties>
</file>