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6" r:id="rId8"/>
    <p:sldId id="267" r:id="rId9"/>
    <p:sldId id="268"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7" d="100"/>
          <a:sy n="97" d="100"/>
        </p:scale>
        <p:origin x="96"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412D439-10F6-45E9-AE92-7E130DCD6F6B}"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6C5BAFA-CC22-4643-A534-DB8FB461BF87}">
      <dgm:prSet custT="1"/>
      <dgm:spPr/>
      <dgm:t>
        <a:bodyPr/>
        <a:lstStyle/>
        <a:p>
          <a:r>
            <a:rPr lang="en-GB" sz="1200" b="1" dirty="0"/>
            <a:t>Spring Term </a:t>
          </a:r>
        </a:p>
        <a:p>
          <a:r>
            <a:rPr lang="en-GB" sz="1200" dirty="0"/>
            <a:t>During the spring term Year 10 and year 13 students and their parents visit Sixth forms and post 19 colleges to find out what provision best suits their aspirations and meets their learning needs.</a:t>
          </a:r>
          <a:br>
            <a:rPr lang="en-GB" sz="1200" dirty="0"/>
          </a:br>
          <a:endParaRPr lang="en-GB" sz="1200" dirty="0"/>
        </a:p>
        <a:p>
          <a:br>
            <a:rPr lang="en-GB" sz="1200" dirty="0"/>
          </a:br>
          <a:r>
            <a:rPr lang="en-GB" sz="1200" dirty="0"/>
            <a:t>During years 9 upwards the </a:t>
          </a:r>
          <a:r>
            <a:rPr lang="en-GB" sz="1200" b="1" dirty="0"/>
            <a:t>Personal Careers Advisor </a:t>
          </a:r>
          <a:r>
            <a:rPr lang="en-GB" sz="1200" dirty="0"/>
            <a:t>to the students Carol Facey works 1-1 with students to support them in their career/college choices and answers questions from parents about options.</a:t>
          </a:r>
          <a:endParaRPr lang="en-US" sz="1200" dirty="0"/>
        </a:p>
      </dgm:t>
    </dgm:pt>
    <dgm:pt modelId="{303426B3-093F-4DF9-9B0A-A7256E84B77A}" type="parTrans" cxnId="{5713DC5D-613C-46CC-BAEC-63BE5E6989BF}">
      <dgm:prSet/>
      <dgm:spPr/>
      <dgm:t>
        <a:bodyPr/>
        <a:lstStyle/>
        <a:p>
          <a:endParaRPr lang="en-US"/>
        </a:p>
      </dgm:t>
    </dgm:pt>
    <dgm:pt modelId="{49C08BD5-20D3-4F3A-9A74-454C309EDFC9}" type="sibTrans" cxnId="{5713DC5D-613C-46CC-BAEC-63BE5E6989BF}">
      <dgm:prSet/>
      <dgm:spPr/>
      <dgm:t>
        <a:bodyPr/>
        <a:lstStyle/>
        <a:p>
          <a:endParaRPr lang="en-US"/>
        </a:p>
      </dgm:t>
    </dgm:pt>
    <dgm:pt modelId="{F14FDF9B-3089-45D6-9E95-F3FD3AE60FB2}">
      <dgm:prSet custT="1"/>
      <dgm:spPr/>
      <dgm:t>
        <a:bodyPr/>
        <a:lstStyle/>
        <a:p>
          <a:r>
            <a:rPr lang="en-GB" sz="1200" b="1" dirty="0"/>
            <a:t>Summer term ( years 10 and 13)</a:t>
          </a:r>
        </a:p>
        <a:p>
          <a:r>
            <a:rPr lang="en-GB" sz="900" dirty="0"/>
            <a:t> </a:t>
          </a:r>
          <a:r>
            <a:rPr lang="en-GB" sz="1200" dirty="0"/>
            <a:t>Preference forms are sent to parents by SENAR </a:t>
          </a:r>
          <a:r>
            <a:rPr lang="en-GB" sz="1200" b="1" dirty="0"/>
            <a:t>for post 16 preferences</a:t>
          </a:r>
          <a:r>
            <a:rPr lang="en-GB" sz="1200" dirty="0"/>
            <a:t>. This may be an online form. Schools will chase to make sure you get this!</a:t>
          </a:r>
          <a:br>
            <a:rPr lang="en-GB" sz="1200" dirty="0"/>
          </a:br>
          <a:br>
            <a:rPr lang="en-GB" sz="1200" dirty="0"/>
          </a:br>
          <a:r>
            <a:rPr lang="en-GB" sz="1200" dirty="0"/>
            <a:t>For </a:t>
          </a:r>
          <a:r>
            <a:rPr lang="en-GB" sz="1200" b="1" dirty="0"/>
            <a:t>post 19 choices </a:t>
          </a:r>
          <a:r>
            <a:rPr lang="en-GB" sz="1200" dirty="0"/>
            <a:t>school will send out preference forms and students' preferences will be discussed at the review of the EHCP and included in the paperwork returned to SENAR.</a:t>
          </a:r>
        </a:p>
        <a:p>
          <a:endParaRPr lang="en-GB" sz="1200" dirty="0"/>
        </a:p>
        <a:p>
          <a:r>
            <a:rPr lang="en-GB" sz="1200" b="1" dirty="0"/>
            <a:t>Autumn term ( years 10 and 13)</a:t>
          </a:r>
          <a:br>
            <a:rPr lang="en-GB" sz="1200" dirty="0"/>
          </a:br>
          <a:br>
            <a:rPr lang="en-GB" sz="1200" dirty="0"/>
          </a:br>
          <a:r>
            <a:rPr lang="en-GB" sz="1200" dirty="0"/>
            <a:t>Once the preferences are received by SENAR the consultation process begins.</a:t>
          </a:r>
          <a:br>
            <a:rPr lang="en-GB" sz="1200" dirty="0"/>
          </a:br>
          <a:r>
            <a:rPr lang="en-GB" sz="1200" dirty="0"/>
            <a:t>SENAR will consult with all the colleges/sixth forms named on the preference forms and in addition they will consult with local colleges. This consultation takes place during October to February of years 11 and 14</a:t>
          </a:r>
          <a:endParaRPr lang="en-US" sz="1200" dirty="0"/>
        </a:p>
      </dgm:t>
    </dgm:pt>
    <dgm:pt modelId="{F564C654-8565-4F97-86DE-A59CEBB34919}" type="parTrans" cxnId="{BC13328C-7025-4D4A-835E-61A6AD75EC79}">
      <dgm:prSet/>
      <dgm:spPr/>
      <dgm:t>
        <a:bodyPr/>
        <a:lstStyle/>
        <a:p>
          <a:endParaRPr lang="en-US"/>
        </a:p>
      </dgm:t>
    </dgm:pt>
    <dgm:pt modelId="{803218E0-AE6E-47F3-B7F9-07CD39DABA59}" type="sibTrans" cxnId="{BC13328C-7025-4D4A-835E-61A6AD75EC79}">
      <dgm:prSet/>
      <dgm:spPr/>
      <dgm:t>
        <a:bodyPr/>
        <a:lstStyle/>
        <a:p>
          <a:endParaRPr lang="en-US"/>
        </a:p>
      </dgm:t>
    </dgm:pt>
    <dgm:pt modelId="{D35419E4-988C-4FC1-9B8E-7068D56C4C78}">
      <dgm:prSet custT="1"/>
      <dgm:spPr/>
      <dgm:t>
        <a:bodyPr/>
        <a:lstStyle/>
        <a:p>
          <a:r>
            <a:rPr lang="en-GB" sz="1200" b="1" dirty="0"/>
            <a:t>Spring term </a:t>
          </a:r>
        </a:p>
        <a:p>
          <a:r>
            <a:rPr lang="en-GB" sz="1200" dirty="0"/>
            <a:t>Parents will be sent letters with the post 16 and 19 offers in late February/early March.</a:t>
          </a:r>
          <a:br>
            <a:rPr lang="en-GB" sz="1200" dirty="0"/>
          </a:br>
          <a:br>
            <a:rPr lang="en-GB" sz="1200" dirty="0"/>
          </a:br>
          <a:r>
            <a:rPr lang="en-GB" sz="1200" b="1" dirty="0"/>
            <a:t>If parents are not happy with the decision, parents inform SENAR.</a:t>
          </a:r>
        </a:p>
        <a:p>
          <a:endParaRPr lang="en-GB" sz="1200" dirty="0"/>
        </a:p>
        <a:p>
          <a:r>
            <a:rPr lang="en-GB" sz="1200" dirty="0"/>
            <a:t>You can talk to school at any point and ask for help. </a:t>
          </a:r>
          <a:br>
            <a:rPr lang="en-GB" sz="1200" dirty="0"/>
          </a:br>
          <a:endParaRPr lang="en-US" sz="1200" dirty="0"/>
        </a:p>
      </dgm:t>
    </dgm:pt>
    <dgm:pt modelId="{2BDF9AB0-8096-4022-8CD2-3E5353E3C5D4}" type="parTrans" cxnId="{4F483F97-C030-4F3D-A501-4208F3CC2CCC}">
      <dgm:prSet/>
      <dgm:spPr/>
      <dgm:t>
        <a:bodyPr/>
        <a:lstStyle/>
        <a:p>
          <a:endParaRPr lang="en-US"/>
        </a:p>
      </dgm:t>
    </dgm:pt>
    <dgm:pt modelId="{FA4E9008-A536-4315-8DC0-EBCE1CF5091E}" type="sibTrans" cxnId="{4F483F97-C030-4F3D-A501-4208F3CC2CCC}">
      <dgm:prSet/>
      <dgm:spPr/>
      <dgm:t>
        <a:bodyPr/>
        <a:lstStyle/>
        <a:p>
          <a:endParaRPr lang="en-US"/>
        </a:p>
      </dgm:t>
    </dgm:pt>
    <dgm:pt modelId="{ACA6DC30-CC66-4936-9E7D-A161A853D43F}" type="pres">
      <dgm:prSet presAssocID="{D412D439-10F6-45E9-AE92-7E130DCD6F6B}" presName="vert0" presStyleCnt="0">
        <dgm:presLayoutVars>
          <dgm:dir/>
          <dgm:animOne val="branch"/>
          <dgm:animLvl val="lvl"/>
        </dgm:presLayoutVars>
      </dgm:prSet>
      <dgm:spPr/>
    </dgm:pt>
    <dgm:pt modelId="{EBD5135D-FC2C-45E4-A302-9E71DD4AABB0}" type="pres">
      <dgm:prSet presAssocID="{66C5BAFA-CC22-4643-A534-DB8FB461BF87}" presName="thickLine" presStyleLbl="alignNode1" presStyleIdx="0" presStyleCnt="3"/>
      <dgm:spPr/>
    </dgm:pt>
    <dgm:pt modelId="{CC0F8B2E-D53A-4E08-9FE7-459D26F0FA34}" type="pres">
      <dgm:prSet presAssocID="{66C5BAFA-CC22-4643-A534-DB8FB461BF87}" presName="horz1" presStyleCnt="0"/>
      <dgm:spPr/>
    </dgm:pt>
    <dgm:pt modelId="{66630659-A3D4-4BCC-AC24-6CA40FD63F3F}" type="pres">
      <dgm:prSet presAssocID="{66C5BAFA-CC22-4643-A534-DB8FB461BF87}" presName="tx1" presStyleLbl="revTx" presStyleIdx="0" presStyleCnt="3"/>
      <dgm:spPr/>
    </dgm:pt>
    <dgm:pt modelId="{7AB4C031-743F-4403-8B38-BF9E5C60B653}" type="pres">
      <dgm:prSet presAssocID="{66C5BAFA-CC22-4643-A534-DB8FB461BF87}" presName="vert1" presStyleCnt="0"/>
      <dgm:spPr/>
    </dgm:pt>
    <dgm:pt modelId="{6FF1BB67-6CE4-4DFB-88A8-F308DBADDF11}" type="pres">
      <dgm:prSet presAssocID="{F14FDF9B-3089-45D6-9E95-F3FD3AE60FB2}" presName="thickLine" presStyleLbl="alignNode1" presStyleIdx="1" presStyleCnt="3"/>
      <dgm:spPr/>
    </dgm:pt>
    <dgm:pt modelId="{86328C2A-FF0A-4A40-9B93-F58FED4953F2}" type="pres">
      <dgm:prSet presAssocID="{F14FDF9B-3089-45D6-9E95-F3FD3AE60FB2}" presName="horz1" presStyleCnt="0"/>
      <dgm:spPr/>
    </dgm:pt>
    <dgm:pt modelId="{05686AAD-0FAD-4269-A7CC-E1846CB0A025}" type="pres">
      <dgm:prSet presAssocID="{F14FDF9B-3089-45D6-9E95-F3FD3AE60FB2}" presName="tx1" presStyleLbl="revTx" presStyleIdx="1" presStyleCnt="3" custScaleY="130465"/>
      <dgm:spPr/>
    </dgm:pt>
    <dgm:pt modelId="{18CB5B9C-5D07-43EB-A8A4-E60006136B02}" type="pres">
      <dgm:prSet presAssocID="{F14FDF9B-3089-45D6-9E95-F3FD3AE60FB2}" presName="vert1" presStyleCnt="0"/>
      <dgm:spPr/>
    </dgm:pt>
    <dgm:pt modelId="{32DA7DC7-5A10-40B5-8F9A-C1B16EA74412}" type="pres">
      <dgm:prSet presAssocID="{D35419E4-988C-4FC1-9B8E-7068D56C4C78}" presName="thickLine" presStyleLbl="alignNode1" presStyleIdx="2" presStyleCnt="3"/>
      <dgm:spPr/>
    </dgm:pt>
    <dgm:pt modelId="{CBFEAF7D-50CA-4DED-9F25-DD6DF41F4238}" type="pres">
      <dgm:prSet presAssocID="{D35419E4-988C-4FC1-9B8E-7068D56C4C78}" presName="horz1" presStyleCnt="0"/>
      <dgm:spPr/>
    </dgm:pt>
    <dgm:pt modelId="{BC50CDF5-3D8F-4E92-9499-49BE38935C75}" type="pres">
      <dgm:prSet presAssocID="{D35419E4-988C-4FC1-9B8E-7068D56C4C78}" presName="tx1" presStyleLbl="revTx" presStyleIdx="2" presStyleCnt="3" custScaleY="65468"/>
      <dgm:spPr/>
    </dgm:pt>
    <dgm:pt modelId="{607BC491-8260-4E5B-96D8-4949362C19C2}" type="pres">
      <dgm:prSet presAssocID="{D35419E4-988C-4FC1-9B8E-7068D56C4C78}" presName="vert1" presStyleCnt="0"/>
      <dgm:spPr/>
    </dgm:pt>
  </dgm:ptLst>
  <dgm:cxnLst>
    <dgm:cxn modelId="{50DA0C13-983A-4995-875C-4C832FA85185}" type="presOf" srcId="{D412D439-10F6-45E9-AE92-7E130DCD6F6B}" destId="{ACA6DC30-CC66-4936-9E7D-A161A853D43F}" srcOrd="0" destOrd="0" presId="urn:microsoft.com/office/officeart/2008/layout/LinedList"/>
    <dgm:cxn modelId="{5713DC5D-613C-46CC-BAEC-63BE5E6989BF}" srcId="{D412D439-10F6-45E9-AE92-7E130DCD6F6B}" destId="{66C5BAFA-CC22-4643-A534-DB8FB461BF87}" srcOrd="0" destOrd="0" parTransId="{303426B3-093F-4DF9-9B0A-A7256E84B77A}" sibTransId="{49C08BD5-20D3-4F3A-9A74-454C309EDFC9}"/>
    <dgm:cxn modelId="{317FDB65-768C-439D-B775-9B75950E84FF}" type="presOf" srcId="{66C5BAFA-CC22-4643-A534-DB8FB461BF87}" destId="{66630659-A3D4-4BCC-AC24-6CA40FD63F3F}" srcOrd="0" destOrd="0" presId="urn:microsoft.com/office/officeart/2008/layout/LinedList"/>
    <dgm:cxn modelId="{BC13328C-7025-4D4A-835E-61A6AD75EC79}" srcId="{D412D439-10F6-45E9-AE92-7E130DCD6F6B}" destId="{F14FDF9B-3089-45D6-9E95-F3FD3AE60FB2}" srcOrd="1" destOrd="0" parTransId="{F564C654-8565-4F97-86DE-A59CEBB34919}" sibTransId="{803218E0-AE6E-47F3-B7F9-07CD39DABA59}"/>
    <dgm:cxn modelId="{4F483F97-C030-4F3D-A501-4208F3CC2CCC}" srcId="{D412D439-10F6-45E9-AE92-7E130DCD6F6B}" destId="{D35419E4-988C-4FC1-9B8E-7068D56C4C78}" srcOrd="2" destOrd="0" parTransId="{2BDF9AB0-8096-4022-8CD2-3E5353E3C5D4}" sibTransId="{FA4E9008-A536-4315-8DC0-EBCE1CF5091E}"/>
    <dgm:cxn modelId="{C4AA2FA6-009F-495A-8E4B-6524361E2E6D}" type="presOf" srcId="{F14FDF9B-3089-45D6-9E95-F3FD3AE60FB2}" destId="{05686AAD-0FAD-4269-A7CC-E1846CB0A025}" srcOrd="0" destOrd="0" presId="urn:microsoft.com/office/officeart/2008/layout/LinedList"/>
    <dgm:cxn modelId="{881C39CE-2F55-496D-9177-253EDE4BA5C4}" type="presOf" srcId="{D35419E4-988C-4FC1-9B8E-7068D56C4C78}" destId="{BC50CDF5-3D8F-4E92-9499-49BE38935C75}" srcOrd="0" destOrd="0" presId="urn:microsoft.com/office/officeart/2008/layout/LinedList"/>
    <dgm:cxn modelId="{467847D2-E573-4DAF-96BC-EEF95AA5BB81}" type="presParOf" srcId="{ACA6DC30-CC66-4936-9E7D-A161A853D43F}" destId="{EBD5135D-FC2C-45E4-A302-9E71DD4AABB0}" srcOrd="0" destOrd="0" presId="urn:microsoft.com/office/officeart/2008/layout/LinedList"/>
    <dgm:cxn modelId="{0EDABAC1-9FB2-4EBB-90C5-24BBACC47E08}" type="presParOf" srcId="{ACA6DC30-CC66-4936-9E7D-A161A853D43F}" destId="{CC0F8B2E-D53A-4E08-9FE7-459D26F0FA34}" srcOrd="1" destOrd="0" presId="urn:microsoft.com/office/officeart/2008/layout/LinedList"/>
    <dgm:cxn modelId="{ADD414D9-2BA3-44A3-AAEF-4396C1FDE113}" type="presParOf" srcId="{CC0F8B2E-D53A-4E08-9FE7-459D26F0FA34}" destId="{66630659-A3D4-4BCC-AC24-6CA40FD63F3F}" srcOrd="0" destOrd="0" presId="urn:microsoft.com/office/officeart/2008/layout/LinedList"/>
    <dgm:cxn modelId="{D97CD5DA-74E4-4100-9129-40A4D55D9C97}" type="presParOf" srcId="{CC0F8B2E-D53A-4E08-9FE7-459D26F0FA34}" destId="{7AB4C031-743F-4403-8B38-BF9E5C60B653}" srcOrd="1" destOrd="0" presId="urn:microsoft.com/office/officeart/2008/layout/LinedList"/>
    <dgm:cxn modelId="{05B83346-6C7D-49A0-A026-800D3D764B46}" type="presParOf" srcId="{ACA6DC30-CC66-4936-9E7D-A161A853D43F}" destId="{6FF1BB67-6CE4-4DFB-88A8-F308DBADDF11}" srcOrd="2" destOrd="0" presId="urn:microsoft.com/office/officeart/2008/layout/LinedList"/>
    <dgm:cxn modelId="{16BDE8B1-4AC9-4A6D-A902-4CF47C384EEF}" type="presParOf" srcId="{ACA6DC30-CC66-4936-9E7D-A161A853D43F}" destId="{86328C2A-FF0A-4A40-9B93-F58FED4953F2}" srcOrd="3" destOrd="0" presId="urn:microsoft.com/office/officeart/2008/layout/LinedList"/>
    <dgm:cxn modelId="{E65B966B-ED25-491E-8F97-F5AF01BA82DD}" type="presParOf" srcId="{86328C2A-FF0A-4A40-9B93-F58FED4953F2}" destId="{05686AAD-0FAD-4269-A7CC-E1846CB0A025}" srcOrd="0" destOrd="0" presId="urn:microsoft.com/office/officeart/2008/layout/LinedList"/>
    <dgm:cxn modelId="{F8B3467C-B520-40F7-A542-BB6B7ABD92B5}" type="presParOf" srcId="{86328C2A-FF0A-4A40-9B93-F58FED4953F2}" destId="{18CB5B9C-5D07-43EB-A8A4-E60006136B02}" srcOrd="1" destOrd="0" presId="urn:microsoft.com/office/officeart/2008/layout/LinedList"/>
    <dgm:cxn modelId="{0E3B4B6B-CEE9-44A4-8497-8880F8054B9F}" type="presParOf" srcId="{ACA6DC30-CC66-4936-9E7D-A161A853D43F}" destId="{32DA7DC7-5A10-40B5-8F9A-C1B16EA74412}" srcOrd="4" destOrd="0" presId="urn:microsoft.com/office/officeart/2008/layout/LinedList"/>
    <dgm:cxn modelId="{2CA1CC03-4AAD-4913-BB5D-2BD009E1A207}" type="presParOf" srcId="{ACA6DC30-CC66-4936-9E7D-A161A853D43F}" destId="{CBFEAF7D-50CA-4DED-9F25-DD6DF41F4238}" srcOrd="5" destOrd="0" presId="urn:microsoft.com/office/officeart/2008/layout/LinedList"/>
    <dgm:cxn modelId="{337930AF-E659-4DA4-903F-6FBBE1F6C4E5}" type="presParOf" srcId="{CBFEAF7D-50CA-4DED-9F25-DD6DF41F4238}" destId="{BC50CDF5-3D8F-4E92-9499-49BE38935C75}" srcOrd="0" destOrd="0" presId="urn:microsoft.com/office/officeart/2008/layout/LinedList"/>
    <dgm:cxn modelId="{161E7AB5-1F24-46DF-9031-5CBC9D41E8FA}" type="presParOf" srcId="{CBFEAF7D-50CA-4DED-9F25-DD6DF41F4238}" destId="{607BC491-8260-4E5B-96D8-4949362C19C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5135D-FC2C-45E4-A302-9E71DD4AABB0}">
      <dsp:nvSpPr>
        <dsp:cNvPr id="0" name=""/>
        <dsp:cNvSpPr/>
      </dsp:nvSpPr>
      <dsp:spPr>
        <a:xfrm>
          <a:off x="0" y="200"/>
          <a:ext cx="649287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630659-A3D4-4BCC-AC24-6CA40FD63F3F}">
      <dsp:nvSpPr>
        <dsp:cNvPr id="0" name=""/>
        <dsp:cNvSpPr/>
      </dsp:nvSpPr>
      <dsp:spPr>
        <a:xfrm>
          <a:off x="0" y="200"/>
          <a:ext cx="6492875" cy="19273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Spring Term </a:t>
          </a:r>
        </a:p>
        <a:p>
          <a:pPr marL="0" lvl="0" indent="0" algn="l" defTabSz="533400">
            <a:lnSpc>
              <a:spcPct val="90000"/>
            </a:lnSpc>
            <a:spcBef>
              <a:spcPct val="0"/>
            </a:spcBef>
            <a:spcAft>
              <a:spcPct val="35000"/>
            </a:spcAft>
            <a:buNone/>
          </a:pPr>
          <a:r>
            <a:rPr lang="en-GB" sz="1200" kern="1200" dirty="0"/>
            <a:t>During the spring term Year 10 and year 13 students and their parents visit Sixth forms and post 19 colleges to find out what provision best suits their aspirations and meets their learning needs.</a:t>
          </a:r>
          <a:br>
            <a:rPr lang="en-GB" sz="1200" kern="1200" dirty="0"/>
          </a:br>
          <a:endParaRPr lang="en-GB" sz="1200" kern="1200" dirty="0"/>
        </a:p>
        <a:p>
          <a:pPr marL="0" lvl="0" indent="0" algn="l" defTabSz="533400">
            <a:lnSpc>
              <a:spcPct val="90000"/>
            </a:lnSpc>
            <a:spcBef>
              <a:spcPct val="0"/>
            </a:spcBef>
            <a:spcAft>
              <a:spcPct val="35000"/>
            </a:spcAft>
            <a:buNone/>
          </a:pPr>
          <a:br>
            <a:rPr lang="en-GB" sz="1200" kern="1200" dirty="0"/>
          </a:br>
          <a:r>
            <a:rPr lang="en-GB" sz="1200" kern="1200" dirty="0"/>
            <a:t>During years 9 upwards the </a:t>
          </a:r>
          <a:r>
            <a:rPr lang="en-GB" sz="1200" b="1" kern="1200" dirty="0"/>
            <a:t>Personal Careers Advisor </a:t>
          </a:r>
          <a:r>
            <a:rPr lang="en-GB" sz="1200" kern="1200" dirty="0"/>
            <a:t>to the students Carol Facey works 1-1 with students to support them in their career/college choices and answers questions from parents about options.</a:t>
          </a:r>
          <a:endParaRPr lang="en-US" sz="1200" kern="1200" dirty="0"/>
        </a:p>
      </dsp:txBody>
      <dsp:txXfrm>
        <a:off x="0" y="200"/>
        <a:ext cx="6492875" cy="1927309"/>
      </dsp:txXfrm>
    </dsp:sp>
    <dsp:sp modelId="{6FF1BB67-6CE4-4DFB-88A8-F308DBADDF11}">
      <dsp:nvSpPr>
        <dsp:cNvPr id="0" name=""/>
        <dsp:cNvSpPr/>
      </dsp:nvSpPr>
      <dsp:spPr>
        <a:xfrm>
          <a:off x="0" y="1927509"/>
          <a:ext cx="6492875"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686AAD-0FAD-4269-A7CC-E1846CB0A025}">
      <dsp:nvSpPr>
        <dsp:cNvPr id="0" name=""/>
        <dsp:cNvSpPr/>
      </dsp:nvSpPr>
      <dsp:spPr>
        <a:xfrm>
          <a:off x="0" y="1927509"/>
          <a:ext cx="6486534" cy="2514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Summer term ( years 10 and 13)</a:t>
          </a:r>
        </a:p>
        <a:p>
          <a:pPr marL="0" lvl="0" indent="0" algn="l" defTabSz="533400">
            <a:lnSpc>
              <a:spcPct val="90000"/>
            </a:lnSpc>
            <a:spcBef>
              <a:spcPct val="0"/>
            </a:spcBef>
            <a:spcAft>
              <a:spcPct val="35000"/>
            </a:spcAft>
            <a:buNone/>
          </a:pPr>
          <a:r>
            <a:rPr lang="en-GB" sz="900" kern="1200" dirty="0"/>
            <a:t> </a:t>
          </a:r>
          <a:r>
            <a:rPr lang="en-GB" sz="1200" kern="1200" dirty="0"/>
            <a:t>Preference forms are sent to parents by SENAR </a:t>
          </a:r>
          <a:r>
            <a:rPr lang="en-GB" sz="1200" b="1" kern="1200" dirty="0"/>
            <a:t>for post 16 preferences</a:t>
          </a:r>
          <a:r>
            <a:rPr lang="en-GB" sz="1200" kern="1200" dirty="0"/>
            <a:t>. This may be an online form. Schools will chase to make sure you get this!</a:t>
          </a:r>
          <a:br>
            <a:rPr lang="en-GB" sz="1200" kern="1200" dirty="0"/>
          </a:br>
          <a:br>
            <a:rPr lang="en-GB" sz="1200" kern="1200" dirty="0"/>
          </a:br>
          <a:r>
            <a:rPr lang="en-GB" sz="1200" kern="1200" dirty="0"/>
            <a:t>For </a:t>
          </a:r>
          <a:r>
            <a:rPr lang="en-GB" sz="1200" b="1" kern="1200" dirty="0"/>
            <a:t>post 19 choices </a:t>
          </a:r>
          <a:r>
            <a:rPr lang="en-GB" sz="1200" kern="1200" dirty="0"/>
            <a:t>school will send out preference forms and students' preferences will be discussed at the review of the EHCP and included in the paperwork returned to SENAR.</a:t>
          </a:r>
        </a:p>
        <a:p>
          <a:pPr marL="0" lvl="0" indent="0" algn="l" defTabSz="533400">
            <a:lnSpc>
              <a:spcPct val="90000"/>
            </a:lnSpc>
            <a:spcBef>
              <a:spcPct val="0"/>
            </a:spcBef>
            <a:spcAft>
              <a:spcPct val="35000"/>
            </a:spcAft>
            <a:buNone/>
          </a:pPr>
          <a:endParaRPr lang="en-GB" sz="1200" kern="1200" dirty="0"/>
        </a:p>
        <a:p>
          <a:pPr marL="0" lvl="0" indent="0" algn="l" defTabSz="533400">
            <a:lnSpc>
              <a:spcPct val="90000"/>
            </a:lnSpc>
            <a:spcBef>
              <a:spcPct val="0"/>
            </a:spcBef>
            <a:spcAft>
              <a:spcPct val="35000"/>
            </a:spcAft>
            <a:buNone/>
          </a:pPr>
          <a:r>
            <a:rPr lang="en-GB" sz="1200" b="1" kern="1200" dirty="0"/>
            <a:t>Autumn term ( years 10 and 13)</a:t>
          </a:r>
          <a:br>
            <a:rPr lang="en-GB" sz="1200" kern="1200" dirty="0"/>
          </a:br>
          <a:br>
            <a:rPr lang="en-GB" sz="1200" kern="1200" dirty="0"/>
          </a:br>
          <a:r>
            <a:rPr lang="en-GB" sz="1200" kern="1200" dirty="0"/>
            <a:t>Once the preferences are received by SENAR the consultation process begins.</a:t>
          </a:r>
          <a:br>
            <a:rPr lang="en-GB" sz="1200" kern="1200" dirty="0"/>
          </a:br>
          <a:r>
            <a:rPr lang="en-GB" sz="1200" kern="1200" dirty="0"/>
            <a:t>SENAR will consult with all the colleges/sixth forms named on the preference forms and in addition they will consult with local colleges. This consultation takes place during October to February of years 11 and 14</a:t>
          </a:r>
          <a:endParaRPr lang="en-US" sz="1200" kern="1200" dirty="0"/>
        </a:p>
      </dsp:txBody>
      <dsp:txXfrm>
        <a:off x="0" y="1927509"/>
        <a:ext cx="6486534" cy="2514464"/>
      </dsp:txXfrm>
    </dsp:sp>
    <dsp:sp modelId="{32DA7DC7-5A10-40B5-8F9A-C1B16EA74412}">
      <dsp:nvSpPr>
        <dsp:cNvPr id="0" name=""/>
        <dsp:cNvSpPr/>
      </dsp:nvSpPr>
      <dsp:spPr>
        <a:xfrm>
          <a:off x="0" y="4441974"/>
          <a:ext cx="6492875"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50CDF5-3D8F-4E92-9499-49BE38935C75}">
      <dsp:nvSpPr>
        <dsp:cNvPr id="0" name=""/>
        <dsp:cNvSpPr/>
      </dsp:nvSpPr>
      <dsp:spPr>
        <a:xfrm>
          <a:off x="0" y="4441974"/>
          <a:ext cx="6492875" cy="12617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dirty="0"/>
            <a:t>Spring term </a:t>
          </a:r>
        </a:p>
        <a:p>
          <a:pPr marL="0" lvl="0" indent="0" algn="l" defTabSz="533400">
            <a:lnSpc>
              <a:spcPct val="90000"/>
            </a:lnSpc>
            <a:spcBef>
              <a:spcPct val="0"/>
            </a:spcBef>
            <a:spcAft>
              <a:spcPct val="35000"/>
            </a:spcAft>
            <a:buNone/>
          </a:pPr>
          <a:r>
            <a:rPr lang="en-GB" sz="1200" kern="1200" dirty="0"/>
            <a:t>Parents will be sent letters with the post 16 and 19 offers in late February/early March.</a:t>
          </a:r>
          <a:br>
            <a:rPr lang="en-GB" sz="1200" kern="1200" dirty="0"/>
          </a:br>
          <a:br>
            <a:rPr lang="en-GB" sz="1200" kern="1200" dirty="0"/>
          </a:br>
          <a:r>
            <a:rPr lang="en-GB" sz="1200" b="1" kern="1200" dirty="0"/>
            <a:t>If parents are not happy with the decision, parents inform SENAR.</a:t>
          </a:r>
        </a:p>
        <a:p>
          <a:pPr marL="0" lvl="0" indent="0" algn="l" defTabSz="533400">
            <a:lnSpc>
              <a:spcPct val="90000"/>
            </a:lnSpc>
            <a:spcBef>
              <a:spcPct val="0"/>
            </a:spcBef>
            <a:spcAft>
              <a:spcPct val="35000"/>
            </a:spcAft>
            <a:buNone/>
          </a:pPr>
          <a:endParaRPr lang="en-GB" sz="1200" kern="1200" dirty="0"/>
        </a:p>
        <a:p>
          <a:pPr marL="0" lvl="0" indent="0" algn="l" defTabSz="533400">
            <a:lnSpc>
              <a:spcPct val="90000"/>
            </a:lnSpc>
            <a:spcBef>
              <a:spcPct val="0"/>
            </a:spcBef>
            <a:spcAft>
              <a:spcPct val="35000"/>
            </a:spcAft>
            <a:buNone/>
          </a:pPr>
          <a:r>
            <a:rPr lang="en-GB" sz="1200" kern="1200" dirty="0"/>
            <a:t>You can talk to school at any point and ask for help. </a:t>
          </a:r>
          <a:br>
            <a:rPr lang="en-GB" sz="1200" kern="1200" dirty="0"/>
          </a:br>
          <a:endParaRPr lang="en-US" sz="1200" kern="1200" dirty="0"/>
        </a:p>
      </dsp:txBody>
      <dsp:txXfrm>
        <a:off x="0" y="4441974"/>
        <a:ext cx="6492875" cy="126177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7FAD7-CFC1-4D27-949E-A37E6CBD9F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270766-711F-4C84-9440-2166167AFA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8A46FB-1847-49D9-847D-E42C3FC70A18}"/>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10FE6F12-498D-4AA6-9A3C-9E6BCABCB1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7856D8-4A0C-4F61-AD8C-999C7E7408C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3292608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9AAF3-F957-462E-A10B-EE342F0EF2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3121E0-A0A7-4B57-87BB-501720373C4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56B25C-AD60-4916-BCF6-CA504C3333E7}"/>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BF2648EE-D95E-4CAF-BB9B-5AE6226A5B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6504F5-92C4-46C2-A100-4D46681CCAB6}"/>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0494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1A5CA-B038-4AF2-B57E-41119E8B01A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4FB476A-0BED-4E9E-97BF-D1B07F75F9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40D4FC-DE57-4DE8-8B25-088B4063104A}"/>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5F5A412F-38D9-4CC2-A960-9CB2914A03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A7424-E13A-48C6-97AC-1B42F069081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2272088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ECB07-4EA3-45E7-AE8F-842A766194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352DF4-2231-43CD-9E26-35BAC64BD9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2774EB5-B33A-4061-A055-289829BA41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79DDB41-6A34-4A5B-B666-33F01CD564F4}"/>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6" name="Footer Placeholder 5">
            <a:extLst>
              <a:ext uri="{FF2B5EF4-FFF2-40B4-BE49-F238E27FC236}">
                <a16:creationId xmlns:a16="http://schemas.microsoft.com/office/drawing/2014/main" id="{6AA2A351-1569-415B-A8B8-7CE6D2D92D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171E0B-3D51-46D2-BC26-45F9945F1E7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8973339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56779-6E2A-4E8D-A1BD-1BAD5F591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C40B0C-ABC5-4F5B-8F88-B3C243BEC0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C5BBF09-8BE2-4F03-9421-4FF83B4474D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A05CD9-CF45-45EA-B020-ACE67C9BFD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1AF9BC5-0161-42D1-805A-DCE72D1341F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02034E-222E-4276-B51C-D049D8A93DCF}"/>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8" name="Footer Placeholder 7">
            <a:extLst>
              <a:ext uri="{FF2B5EF4-FFF2-40B4-BE49-F238E27FC236}">
                <a16:creationId xmlns:a16="http://schemas.microsoft.com/office/drawing/2014/main" id="{6D754F20-A604-424B-857F-F2D2C3D5F32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9D9803E-AEDC-49BE-A9B4-3B2CECDEF216}"/>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2354315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2BE11-C36B-4FA5-9CB6-7F43595FB9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1D0DA3E-2A58-428D-9005-82533EE0F15A}"/>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4" name="Footer Placeholder 3">
            <a:extLst>
              <a:ext uri="{FF2B5EF4-FFF2-40B4-BE49-F238E27FC236}">
                <a16:creationId xmlns:a16="http://schemas.microsoft.com/office/drawing/2014/main" id="{0DE74FD5-7646-47CB-B30B-8DD04A04E8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D485DA-D126-4AA0-8BE7-51C72E250D05}"/>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3498083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0A9231-69CD-42BC-9D07-3EACF0D8348B}"/>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3" name="Footer Placeholder 2">
            <a:extLst>
              <a:ext uri="{FF2B5EF4-FFF2-40B4-BE49-F238E27FC236}">
                <a16:creationId xmlns:a16="http://schemas.microsoft.com/office/drawing/2014/main" id="{B13870BD-0295-4799-AED1-A91328D5F59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5913825-93A8-47CB-B674-C8830F3D94FF}"/>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679623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25C91-BD77-4996-AE01-2AC7A5A4F2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E8AE402-6EF9-4FB2-A057-9C74C7B415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C06EB1-A184-4295-BDF3-065D6EAD58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3A1172-4AED-4F85-9DAE-2448DBC4D99F}"/>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6" name="Footer Placeholder 5">
            <a:extLst>
              <a:ext uri="{FF2B5EF4-FFF2-40B4-BE49-F238E27FC236}">
                <a16:creationId xmlns:a16="http://schemas.microsoft.com/office/drawing/2014/main" id="{71C94FDA-A586-4CC8-B831-C315894017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EAB70A-C86B-4266-AB4A-1CEFCF5043F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047080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26B23-DBEE-4C74-B454-3A123BF11B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CD98D0B-C7B4-431A-AD0F-7F1BBDA1665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39E9FF-BAB4-4805-A8A3-045AC2BDEF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E38A89-74F4-487F-AEAF-20919EAC58FA}"/>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6" name="Footer Placeholder 5">
            <a:extLst>
              <a:ext uri="{FF2B5EF4-FFF2-40B4-BE49-F238E27FC236}">
                <a16:creationId xmlns:a16="http://schemas.microsoft.com/office/drawing/2014/main" id="{90650ACB-D4D7-4618-B02C-5E407DC08B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ED821E-B480-4C70-9715-2FBE20AD1967}"/>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1467790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3D8E0-5CE5-46EE-BD72-FF9CFF1AD8B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90AF7E-E3C6-4580-9DE5-375F8BC1A36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22B8B7-77BC-4AF7-B7DD-89C9C793015D}"/>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1EB5DC5C-B074-403A-A6AD-C9DBE1A865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6248E1-09F7-40C1-B0F0-5649C45C83D9}"/>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1686452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34CF0A-D92A-46E7-9754-508EAAD0DC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37B8CA-2188-4A19-AC06-83FEEF5A82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E78545-0DEF-4793-B928-240F89C47015}"/>
              </a:ext>
            </a:extLst>
          </p:cNvPr>
          <p:cNvSpPr>
            <a:spLocks noGrp="1"/>
          </p:cNvSpPr>
          <p:nvPr>
            <p:ph type="dt" sz="half" idx="10"/>
          </p:nvPr>
        </p:nvSpPr>
        <p:spPr/>
        <p:txBody>
          <a:body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ADC9F90E-218D-41FF-8EFC-EE720C4336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202314-E88F-45D6-953E-01AA73462D03}"/>
              </a:ext>
            </a:extLst>
          </p:cNvPr>
          <p:cNvSpPr>
            <a:spLocks noGrp="1"/>
          </p:cNvSpPr>
          <p:nvPr>
            <p:ph type="sldNum" sz="quarter" idx="12"/>
          </p:nvPr>
        </p:nvSpPr>
        <p:spPr/>
        <p:txBody>
          <a:bodyPr/>
          <a:lstStyle/>
          <a:p>
            <a:fld id="{F43F937F-27B6-4335-9703-E44012D1D061}" type="slidenum">
              <a:rPr lang="en-GB" smtClean="0"/>
              <a:t>‹#›</a:t>
            </a:fld>
            <a:endParaRPr lang="en-GB"/>
          </a:p>
        </p:txBody>
      </p:sp>
    </p:spTree>
    <p:extLst>
      <p:ext uri="{BB962C8B-B14F-4D97-AF65-F5344CB8AC3E}">
        <p14:creationId xmlns:p14="http://schemas.microsoft.com/office/powerpoint/2010/main" val="41676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CB90D5-EC36-46BA-81FC-7EE879A9773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CA95B8-82E6-46A5-975D-B8ACA4137F8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0E4347-465B-4F1C-9E88-DFA6D9FC15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AFA5DB-8555-4D16-A829-DCE5AC742746}" type="datetimeFigureOut">
              <a:rPr lang="en-GB" smtClean="0"/>
              <a:t>18/04/2024</a:t>
            </a:fld>
            <a:endParaRPr lang="en-GB"/>
          </a:p>
        </p:txBody>
      </p:sp>
      <p:sp>
        <p:nvSpPr>
          <p:cNvPr id="5" name="Footer Placeholder 4">
            <a:extLst>
              <a:ext uri="{FF2B5EF4-FFF2-40B4-BE49-F238E27FC236}">
                <a16:creationId xmlns:a16="http://schemas.microsoft.com/office/drawing/2014/main" id="{ACE3CFC4-6C2A-4E7C-A960-ACBCD33F04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D1631B-1ADD-414F-B140-F8F0BAF73C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3F937F-27B6-4335-9703-E44012D1D061}" type="slidenum">
              <a:rPr lang="en-GB" smtClean="0"/>
              <a:t>‹#›</a:t>
            </a:fld>
            <a:endParaRPr lang="en-GB"/>
          </a:p>
        </p:txBody>
      </p:sp>
    </p:spTree>
    <p:extLst>
      <p:ext uri="{BB962C8B-B14F-4D97-AF65-F5344CB8AC3E}">
        <p14:creationId xmlns:p14="http://schemas.microsoft.com/office/powerpoint/2010/main" val="2861523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mailto:p.hunt@uffculme.bham.sch.uk" TargetMode="External"/><Relationship Id="rId2" Type="http://schemas.openxmlformats.org/officeDocument/2006/relationships/hyperlink" Target="mailto:m.scarrott@uffculme.bham.sch.uk" TargetMode="External"/><Relationship Id="rId1" Type="http://schemas.openxmlformats.org/officeDocument/2006/relationships/slideLayout" Target="../slideLayouts/slideLayout2.xml"/><Relationship Id="rId4" Type="http://schemas.openxmlformats.org/officeDocument/2006/relationships/hyperlink" Target="mailto:l.williams@uffculme.bham.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D3BD3D5-D96B-4ED9-AB72-46BAE71A909D}"/>
              </a:ext>
            </a:extLst>
          </p:cNvPr>
          <p:cNvSpPr>
            <a:spLocks noGrp="1"/>
          </p:cNvSpPr>
          <p:nvPr>
            <p:ph type="ctrTitle"/>
          </p:nvPr>
        </p:nvSpPr>
        <p:spPr>
          <a:xfrm>
            <a:off x="1296878" y="1187512"/>
            <a:ext cx="10053763" cy="2928470"/>
          </a:xfrm>
        </p:spPr>
        <p:txBody>
          <a:bodyPr anchor="b">
            <a:noAutofit/>
          </a:bodyPr>
          <a:lstStyle/>
          <a:p>
            <a:br>
              <a:rPr lang="en-GB" sz="5400" dirty="0">
                <a:solidFill>
                  <a:srgbClr val="FFFFFF"/>
                </a:solidFill>
              </a:rPr>
            </a:br>
            <a:br>
              <a:rPr lang="en-GB" sz="5400" dirty="0">
                <a:solidFill>
                  <a:srgbClr val="FFFFFF"/>
                </a:solidFill>
              </a:rPr>
            </a:br>
            <a:r>
              <a:rPr lang="en-GB" sz="5400" dirty="0">
                <a:solidFill>
                  <a:srgbClr val="FFFFFF"/>
                </a:solidFill>
              </a:rPr>
              <a:t>Uffculme School Parents’ Guide</a:t>
            </a:r>
            <a:br>
              <a:rPr lang="en-GB" sz="5400" dirty="0">
                <a:solidFill>
                  <a:srgbClr val="FFFFFF"/>
                </a:solidFill>
              </a:rPr>
            </a:br>
            <a:r>
              <a:rPr lang="en-GB" sz="5400" dirty="0">
                <a:solidFill>
                  <a:srgbClr val="FFFFFF"/>
                </a:solidFill>
              </a:rPr>
              <a:t> to the </a:t>
            </a:r>
            <a:br>
              <a:rPr lang="en-GB" sz="5400" dirty="0">
                <a:solidFill>
                  <a:srgbClr val="FFFFFF"/>
                </a:solidFill>
              </a:rPr>
            </a:br>
            <a:r>
              <a:rPr lang="en-GB" sz="5400" dirty="0">
                <a:solidFill>
                  <a:srgbClr val="FFFFFF"/>
                </a:solidFill>
              </a:rPr>
              <a:t>Post 16/Post 19 Transition Process.</a:t>
            </a:r>
          </a:p>
        </p:txBody>
      </p:sp>
    </p:spTree>
    <p:extLst>
      <p:ext uri="{BB962C8B-B14F-4D97-AF65-F5344CB8AC3E}">
        <p14:creationId xmlns:p14="http://schemas.microsoft.com/office/powerpoint/2010/main" val="19748204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5630747-804E-42BA-AB55-C7C9A7515EA6}"/>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5100" kern="1200" dirty="0">
                <a:solidFill>
                  <a:srgbClr val="FFFFFF"/>
                </a:solidFill>
                <a:latin typeface="+mj-lt"/>
                <a:ea typeface="+mj-ea"/>
                <a:cs typeface="+mj-cs"/>
              </a:rPr>
              <a:t>During Years 10 and 13 parents and students will be thinking about what comes after school or sixth </a:t>
            </a:r>
            <a:r>
              <a:rPr lang="en-US" sz="5100" dirty="0">
                <a:solidFill>
                  <a:srgbClr val="FFFFFF"/>
                </a:solidFill>
              </a:rPr>
              <a:t>f</a:t>
            </a:r>
            <a:r>
              <a:rPr lang="en-US" sz="5100" kern="1200" dirty="0">
                <a:solidFill>
                  <a:srgbClr val="FFFFFF"/>
                </a:solidFill>
                <a:latin typeface="+mj-lt"/>
                <a:ea typeface="+mj-ea"/>
                <a:cs typeface="+mj-cs"/>
              </a:rPr>
              <a:t>orm.</a:t>
            </a:r>
          </a:p>
        </p:txBody>
      </p:sp>
      <p:sp>
        <p:nvSpPr>
          <p:cNvPr id="14"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026" name="Picture 2" descr="question mark | 3d human with a red question mark | Damián Navas | Flickr">
            <a:extLst>
              <a:ext uri="{FF2B5EF4-FFF2-40B4-BE49-F238E27FC236}">
                <a16:creationId xmlns:a16="http://schemas.microsoft.com/office/drawing/2014/main" id="{E174CCC6-6348-4370-A60C-14313BE919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451" y="4642293"/>
            <a:ext cx="1635762" cy="163576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question mark | 3d human with a red question mark | Damián Navas | Flickr">
            <a:extLst>
              <a:ext uri="{FF2B5EF4-FFF2-40B4-BE49-F238E27FC236}">
                <a16:creationId xmlns:a16="http://schemas.microsoft.com/office/drawing/2014/main" id="{B4473317-71E6-421C-81FE-A4DB950864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0787" y="4642293"/>
            <a:ext cx="1635762" cy="1635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0908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47D2986-366A-421C-85C2-223D31C3E315}"/>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3600" kern="1200">
                <a:solidFill>
                  <a:srgbClr val="FFFFFF"/>
                </a:solidFill>
                <a:latin typeface="+mj-lt"/>
                <a:ea typeface="+mj-ea"/>
                <a:cs typeface="+mj-cs"/>
              </a:rPr>
              <a:t>Students at Uffculme have decisions to make about what is best for their future.</a:t>
            </a:r>
            <a:br>
              <a:rPr lang="en-US" sz="3600" kern="1200">
                <a:solidFill>
                  <a:srgbClr val="FFFFFF"/>
                </a:solidFill>
                <a:latin typeface="+mj-lt"/>
                <a:ea typeface="+mj-ea"/>
                <a:cs typeface="+mj-cs"/>
              </a:rPr>
            </a:br>
            <a:br>
              <a:rPr lang="en-US" sz="3600" kern="1200">
                <a:solidFill>
                  <a:srgbClr val="FFFFFF"/>
                </a:solidFill>
                <a:latin typeface="+mj-lt"/>
                <a:ea typeface="+mj-ea"/>
                <a:cs typeface="+mj-cs"/>
              </a:rPr>
            </a:br>
            <a:r>
              <a:rPr lang="en-US" sz="3600" kern="1200">
                <a:solidFill>
                  <a:srgbClr val="FFFFFF"/>
                </a:solidFill>
                <a:latin typeface="+mj-lt"/>
                <a:ea typeface="+mj-ea"/>
                <a:cs typeface="+mj-cs"/>
              </a:rPr>
              <a:t>There is a timeline for these decisions to be made.</a:t>
            </a:r>
          </a:p>
        </p:txBody>
      </p:sp>
      <p:sp>
        <p:nvSpPr>
          <p:cNvPr id="9"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2050" name="Picture 2" descr="Timeline Icons - Download Free Vector Icons | Noun Project">
            <a:extLst>
              <a:ext uri="{FF2B5EF4-FFF2-40B4-BE49-F238E27FC236}">
                <a16:creationId xmlns:a16="http://schemas.microsoft.com/office/drawing/2014/main" id="{F3AEA659-C9AA-4129-8358-0BDD9DB89C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562" y="4656404"/>
            <a:ext cx="1607540" cy="160754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Timeline Icons - Download Free Vector Icons | Noun Project">
            <a:extLst>
              <a:ext uri="{FF2B5EF4-FFF2-40B4-BE49-F238E27FC236}">
                <a16:creationId xmlns:a16="http://schemas.microsoft.com/office/drawing/2014/main" id="{5CCFCECF-7550-47AE-B092-830744385C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35374" y="4656404"/>
            <a:ext cx="1607540" cy="1607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91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roup 18">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15292" y="0"/>
            <a:ext cx="2436813" cy="6858001"/>
            <a:chOff x="1320800" y="0"/>
            <a:chExt cx="2436813" cy="6858001"/>
          </a:xfrm>
        </p:grpSpPr>
        <p:sp>
          <p:nvSpPr>
            <p:cNvPr id="20"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21"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txBody>
            <a:bodyPr/>
            <a:lstStyle/>
            <a:p>
              <a:endParaRPr lang="en-GB"/>
            </a:p>
          </p:txBody>
        </p:sp>
        <p:sp>
          <p:nvSpPr>
            <p:cNvPr id="22"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txBody>
            <a:bodyPr/>
            <a:lstStyle/>
            <a:p>
              <a:endParaRPr lang="en-GB"/>
            </a:p>
          </p:txBody>
        </p:sp>
        <p:sp>
          <p:nvSpPr>
            <p:cNvPr id="23"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24"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25"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txBody>
            <a:bodyPr/>
            <a:lstStyle/>
            <a:p>
              <a:endParaRPr lang="en-GB"/>
            </a:p>
          </p:txBody>
        </p:sp>
      </p:grpSp>
      <p:sp>
        <p:nvSpPr>
          <p:cNvPr id="2" name="Title 1">
            <a:extLst>
              <a:ext uri="{FF2B5EF4-FFF2-40B4-BE49-F238E27FC236}">
                <a16:creationId xmlns:a16="http://schemas.microsoft.com/office/drawing/2014/main" id="{56FDCEEC-48B1-4394-B29E-0806E2F165C1}"/>
              </a:ext>
            </a:extLst>
          </p:cNvPr>
          <p:cNvSpPr>
            <a:spLocks noGrp="1"/>
          </p:cNvSpPr>
          <p:nvPr>
            <p:ph type="title"/>
          </p:nvPr>
        </p:nvSpPr>
        <p:spPr>
          <a:xfrm>
            <a:off x="535020" y="685800"/>
            <a:ext cx="2780271" cy="5105400"/>
          </a:xfrm>
        </p:spPr>
        <p:txBody>
          <a:bodyPr vert="horz" lIns="91440" tIns="45720" rIns="91440" bIns="45720" rtlCol="0">
            <a:normAutofit/>
          </a:bodyPr>
          <a:lstStyle/>
          <a:p>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br>
              <a:rPr lang="en-US" sz="2500" kern="1200">
                <a:solidFill>
                  <a:srgbClr val="FFFFFF"/>
                </a:solidFill>
                <a:latin typeface="+mj-lt"/>
                <a:ea typeface="+mj-ea"/>
                <a:cs typeface="+mj-cs"/>
              </a:rPr>
            </a:br>
            <a:endParaRPr lang="en-US" sz="2500" kern="1200">
              <a:solidFill>
                <a:srgbClr val="FFFFFF"/>
              </a:solidFill>
              <a:latin typeface="+mj-lt"/>
              <a:ea typeface="+mj-ea"/>
              <a:cs typeface="+mj-cs"/>
            </a:endParaRPr>
          </a:p>
        </p:txBody>
      </p:sp>
      <p:graphicFrame>
        <p:nvGraphicFramePr>
          <p:cNvPr id="9" name="TextBox 5">
            <a:extLst>
              <a:ext uri="{FF2B5EF4-FFF2-40B4-BE49-F238E27FC236}">
                <a16:creationId xmlns:a16="http://schemas.microsoft.com/office/drawing/2014/main" id="{E93864CB-8670-4B68-B954-03B85CD29767}"/>
              </a:ext>
            </a:extLst>
          </p:cNvPr>
          <p:cNvGraphicFramePr/>
          <p:nvPr>
            <p:extLst>
              <p:ext uri="{D42A27DB-BD31-4B8C-83A1-F6EECF244321}">
                <p14:modId xmlns:p14="http://schemas.microsoft.com/office/powerpoint/2010/main" val="3810103576"/>
              </p:ext>
            </p:extLst>
          </p:nvPr>
        </p:nvGraphicFramePr>
        <p:xfrm>
          <a:off x="5010150" y="461962"/>
          <a:ext cx="6492875" cy="5703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17D31D64-0361-4691-8A2F-7D8EB3390AD9}"/>
              </a:ext>
            </a:extLst>
          </p:cNvPr>
          <p:cNvPicPr>
            <a:picLocks noChangeAspect="1"/>
          </p:cNvPicPr>
          <p:nvPr/>
        </p:nvPicPr>
        <p:blipFill>
          <a:blip r:embed="rId7"/>
          <a:stretch>
            <a:fillRect/>
          </a:stretch>
        </p:blipFill>
        <p:spPr>
          <a:xfrm>
            <a:off x="10352015" y="5329238"/>
            <a:ext cx="1151010" cy="1209044"/>
          </a:xfrm>
          <a:prstGeom prst="rect">
            <a:avLst/>
          </a:prstGeom>
        </p:spPr>
      </p:pic>
      <p:pic>
        <p:nvPicPr>
          <p:cNvPr id="7" name="Picture 6">
            <a:extLst>
              <a:ext uri="{FF2B5EF4-FFF2-40B4-BE49-F238E27FC236}">
                <a16:creationId xmlns:a16="http://schemas.microsoft.com/office/drawing/2014/main" id="{E9C09D2C-1B06-4378-A080-3A7491E3A66F}"/>
              </a:ext>
            </a:extLst>
          </p:cNvPr>
          <p:cNvPicPr>
            <a:picLocks noChangeAspect="1"/>
          </p:cNvPicPr>
          <p:nvPr/>
        </p:nvPicPr>
        <p:blipFill>
          <a:blip r:embed="rId8"/>
          <a:stretch>
            <a:fillRect/>
          </a:stretch>
        </p:blipFill>
        <p:spPr>
          <a:xfrm>
            <a:off x="535019" y="2225837"/>
            <a:ext cx="2291240" cy="2406325"/>
          </a:xfrm>
          <a:prstGeom prst="rect">
            <a:avLst/>
          </a:prstGeom>
        </p:spPr>
      </p:pic>
    </p:spTree>
    <p:extLst>
      <p:ext uri="{BB962C8B-B14F-4D97-AF65-F5344CB8AC3E}">
        <p14:creationId xmlns:p14="http://schemas.microsoft.com/office/powerpoint/2010/main" val="1131851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90CAB-AE3F-49E5-BE24-72F9F0897276}"/>
              </a:ext>
            </a:extLst>
          </p:cNvPr>
          <p:cNvSpPr>
            <a:spLocks noGrp="1"/>
          </p:cNvSpPr>
          <p:nvPr>
            <p:ph type="title"/>
          </p:nvPr>
        </p:nvSpPr>
        <p:spPr>
          <a:ln w="38100">
            <a:solidFill>
              <a:schemeClr val="accent1"/>
            </a:solidFill>
          </a:ln>
        </p:spPr>
        <p:txBody>
          <a:bodyPr>
            <a:normAutofit/>
          </a:bodyPr>
          <a:lstStyle/>
          <a:p>
            <a:pPr algn="ctr"/>
            <a:r>
              <a:rPr lang="en-GB" sz="2800" b="1" dirty="0">
                <a:solidFill>
                  <a:srgbClr val="7030A0"/>
                </a:solidFill>
              </a:rPr>
              <a:t>How do you know what to look for  when visiting colleges/sixth form provision?</a:t>
            </a:r>
          </a:p>
        </p:txBody>
      </p:sp>
      <p:sp>
        <p:nvSpPr>
          <p:cNvPr id="4" name="TextBox 3">
            <a:extLst>
              <a:ext uri="{FF2B5EF4-FFF2-40B4-BE49-F238E27FC236}">
                <a16:creationId xmlns:a16="http://schemas.microsoft.com/office/drawing/2014/main" id="{FE487B77-3758-42EC-A7C8-85EFA79387A7}"/>
              </a:ext>
            </a:extLst>
          </p:cNvPr>
          <p:cNvSpPr txBox="1"/>
          <p:nvPr/>
        </p:nvSpPr>
        <p:spPr>
          <a:xfrm>
            <a:off x="4249023" y="3368685"/>
            <a:ext cx="2306973" cy="738664"/>
          </a:xfrm>
          <a:prstGeom prst="rect">
            <a:avLst/>
          </a:prstGeom>
          <a:noFill/>
          <a:ln w="38100">
            <a:solidFill>
              <a:srgbClr val="00B0F0"/>
            </a:solidFill>
          </a:ln>
        </p:spPr>
        <p:txBody>
          <a:bodyPr wrap="square" rtlCol="0">
            <a:spAutoFit/>
          </a:bodyPr>
          <a:lstStyle/>
          <a:p>
            <a:r>
              <a:rPr lang="en-GB" sz="1400" dirty="0"/>
              <a:t>A College/Sixth Form that has the support your young person needs.</a:t>
            </a:r>
          </a:p>
        </p:txBody>
      </p:sp>
      <p:sp>
        <p:nvSpPr>
          <p:cNvPr id="5" name="TextBox 4">
            <a:extLst>
              <a:ext uri="{FF2B5EF4-FFF2-40B4-BE49-F238E27FC236}">
                <a16:creationId xmlns:a16="http://schemas.microsoft.com/office/drawing/2014/main" id="{2FB58BA3-FC86-4B72-891E-D8C1B791683B}"/>
              </a:ext>
            </a:extLst>
          </p:cNvPr>
          <p:cNvSpPr txBox="1"/>
          <p:nvPr/>
        </p:nvSpPr>
        <p:spPr>
          <a:xfrm>
            <a:off x="4295163" y="2037049"/>
            <a:ext cx="2827090" cy="954107"/>
          </a:xfrm>
          <a:prstGeom prst="rect">
            <a:avLst/>
          </a:prstGeom>
          <a:noFill/>
          <a:ln w="38100">
            <a:solidFill>
              <a:srgbClr val="00B0F0"/>
            </a:solidFill>
          </a:ln>
        </p:spPr>
        <p:txBody>
          <a:bodyPr wrap="square" rtlCol="0">
            <a:spAutoFit/>
          </a:bodyPr>
          <a:lstStyle/>
          <a:p>
            <a:r>
              <a:rPr lang="en-GB" sz="1400" dirty="0"/>
              <a:t>A College/Sixth Form that has the courses that your young person wants to do/is interested in and at the right level.</a:t>
            </a:r>
          </a:p>
        </p:txBody>
      </p:sp>
      <p:sp>
        <p:nvSpPr>
          <p:cNvPr id="6" name="TextBox 5">
            <a:extLst>
              <a:ext uri="{FF2B5EF4-FFF2-40B4-BE49-F238E27FC236}">
                <a16:creationId xmlns:a16="http://schemas.microsoft.com/office/drawing/2014/main" id="{B31E6C3A-A8C5-4511-9AF9-208640384ED7}"/>
              </a:ext>
            </a:extLst>
          </p:cNvPr>
          <p:cNvSpPr txBox="1"/>
          <p:nvPr/>
        </p:nvSpPr>
        <p:spPr>
          <a:xfrm>
            <a:off x="7599027" y="2199165"/>
            <a:ext cx="2895600" cy="954107"/>
          </a:xfrm>
          <a:prstGeom prst="rect">
            <a:avLst/>
          </a:prstGeom>
          <a:noFill/>
          <a:ln w="38100">
            <a:solidFill>
              <a:srgbClr val="00B0F0"/>
            </a:solidFill>
          </a:ln>
        </p:spPr>
        <p:txBody>
          <a:bodyPr wrap="square" rtlCol="0">
            <a:spAutoFit/>
          </a:bodyPr>
          <a:lstStyle/>
          <a:p>
            <a:r>
              <a:rPr lang="en-GB" sz="1400" dirty="0"/>
              <a:t>A College/Sixth Form that can be accessed easily, close to where you live unless you plan to apply for transport. </a:t>
            </a:r>
          </a:p>
        </p:txBody>
      </p:sp>
      <p:sp>
        <p:nvSpPr>
          <p:cNvPr id="7" name="TextBox 6">
            <a:extLst>
              <a:ext uri="{FF2B5EF4-FFF2-40B4-BE49-F238E27FC236}">
                <a16:creationId xmlns:a16="http://schemas.microsoft.com/office/drawing/2014/main" id="{9208EBE6-B3B2-45AE-A63A-16A7F4666D0C}"/>
              </a:ext>
            </a:extLst>
          </p:cNvPr>
          <p:cNvSpPr txBox="1"/>
          <p:nvPr/>
        </p:nvSpPr>
        <p:spPr>
          <a:xfrm>
            <a:off x="1283515" y="3607355"/>
            <a:ext cx="2306973" cy="954107"/>
          </a:xfrm>
          <a:prstGeom prst="rect">
            <a:avLst/>
          </a:prstGeom>
          <a:noFill/>
          <a:ln w="38100">
            <a:solidFill>
              <a:srgbClr val="00B0F0"/>
            </a:solidFill>
          </a:ln>
        </p:spPr>
        <p:txBody>
          <a:bodyPr wrap="square" rtlCol="0">
            <a:spAutoFit/>
          </a:bodyPr>
          <a:lstStyle/>
          <a:p>
            <a:r>
              <a:rPr lang="en-GB" sz="1400" dirty="0"/>
              <a:t>A College/Sixth Form that feels right in terms of environment- not too busy for noise sensitive students. </a:t>
            </a:r>
          </a:p>
        </p:txBody>
      </p:sp>
      <p:sp>
        <p:nvSpPr>
          <p:cNvPr id="8" name="TextBox 7">
            <a:extLst>
              <a:ext uri="{FF2B5EF4-FFF2-40B4-BE49-F238E27FC236}">
                <a16:creationId xmlns:a16="http://schemas.microsoft.com/office/drawing/2014/main" id="{155C80DB-637C-438E-BC23-6740CC4990A1}"/>
              </a:ext>
            </a:extLst>
          </p:cNvPr>
          <p:cNvSpPr txBox="1"/>
          <p:nvPr/>
        </p:nvSpPr>
        <p:spPr>
          <a:xfrm>
            <a:off x="1058409" y="2203388"/>
            <a:ext cx="2306973" cy="738664"/>
          </a:xfrm>
          <a:prstGeom prst="rect">
            <a:avLst/>
          </a:prstGeom>
          <a:noFill/>
          <a:ln w="38100">
            <a:solidFill>
              <a:srgbClr val="00B0F0"/>
            </a:solidFill>
          </a:ln>
        </p:spPr>
        <p:txBody>
          <a:bodyPr wrap="square" rtlCol="0">
            <a:spAutoFit/>
          </a:bodyPr>
          <a:lstStyle/>
          <a:p>
            <a:r>
              <a:rPr lang="en-GB" sz="1400" dirty="0"/>
              <a:t>A College/Sixth Form that can meet the needs as outlined in the EHCP.</a:t>
            </a:r>
          </a:p>
        </p:txBody>
      </p:sp>
      <p:sp>
        <p:nvSpPr>
          <p:cNvPr id="9" name="TextBox 8">
            <a:extLst>
              <a:ext uri="{FF2B5EF4-FFF2-40B4-BE49-F238E27FC236}">
                <a16:creationId xmlns:a16="http://schemas.microsoft.com/office/drawing/2014/main" id="{803930F1-0248-4982-9917-A510A83BD297}"/>
              </a:ext>
            </a:extLst>
          </p:cNvPr>
          <p:cNvSpPr txBox="1"/>
          <p:nvPr/>
        </p:nvSpPr>
        <p:spPr>
          <a:xfrm>
            <a:off x="7301916" y="3738017"/>
            <a:ext cx="3489821" cy="738664"/>
          </a:xfrm>
          <a:prstGeom prst="rect">
            <a:avLst/>
          </a:prstGeom>
          <a:noFill/>
          <a:ln w="38100">
            <a:solidFill>
              <a:srgbClr val="00B0F0"/>
            </a:solidFill>
          </a:ln>
        </p:spPr>
        <p:txBody>
          <a:bodyPr wrap="square" rtlCol="0">
            <a:spAutoFit/>
          </a:bodyPr>
          <a:lstStyle/>
          <a:p>
            <a:r>
              <a:rPr lang="en-GB" sz="1400" dirty="0"/>
              <a:t>A College/Sixth Form that provides a safe environment if your young person is not able to manage open access. </a:t>
            </a:r>
          </a:p>
        </p:txBody>
      </p:sp>
      <p:sp>
        <p:nvSpPr>
          <p:cNvPr id="10" name="TextBox 9">
            <a:extLst>
              <a:ext uri="{FF2B5EF4-FFF2-40B4-BE49-F238E27FC236}">
                <a16:creationId xmlns:a16="http://schemas.microsoft.com/office/drawing/2014/main" id="{0E864E44-8584-4611-B010-489769F26307}"/>
              </a:ext>
            </a:extLst>
          </p:cNvPr>
          <p:cNvSpPr txBox="1"/>
          <p:nvPr/>
        </p:nvSpPr>
        <p:spPr>
          <a:xfrm>
            <a:off x="3677874" y="4946184"/>
            <a:ext cx="3018641" cy="738664"/>
          </a:xfrm>
          <a:prstGeom prst="rect">
            <a:avLst/>
          </a:prstGeom>
          <a:noFill/>
          <a:ln w="38100">
            <a:solidFill>
              <a:srgbClr val="00B0F0"/>
            </a:solidFill>
          </a:ln>
        </p:spPr>
        <p:txBody>
          <a:bodyPr wrap="square" rtlCol="0">
            <a:spAutoFit/>
          </a:bodyPr>
          <a:lstStyle/>
          <a:p>
            <a:r>
              <a:rPr lang="en-GB" sz="1400" dirty="0"/>
              <a:t>A College/Sixth Form that can support your young person towards their future plans.</a:t>
            </a:r>
          </a:p>
        </p:txBody>
      </p:sp>
      <p:pic>
        <p:nvPicPr>
          <p:cNvPr id="3074" name="Picture 2" descr="Rethink Your Thoughts about Thinking - Scientific American">
            <a:extLst>
              <a:ext uri="{FF2B5EF4-FFF2-40B4-BE49-F238E27FC236}">
                <a16:creationId xmlns:a16="http://schemas.microsoft.com/office/drawing/2014/main" id="{C7B639AC-C408-416A-A0DD-341BB209D6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285" y="4780075"/>
            <a:ext cx="1339646" cy="180513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0225BC07-D967-4AAA-B24B-06E31B7C881A}"/>
              </a:ext>
            </a:extLst>
          </p:cNvPr>
          <p:cNvSpPr txBox="1"/>
          <p:nvPr/>
        </p:nvSpPr>
        <p:spPr>
          <a:xfrm>
            <a:off x="7301916" y="5061426"/>
            <a:ext cx="3018641" cy="523220"/>
          </a:xfrm>
          <a:prstGeom prst="rect">
            <a:avLst/>
          </a:prstGeom>
          <a:noFill/>
          <a:ln w="38100">
            <a:solidFill>
              <a:srgbClr val="00B0F0"/>
            </a:solidFill>
          </a:ln>
        </p:spPr>
        <p:txBody>
          <a:bodyPr wrap="square" rtlCol="0">
            <a:spAutoFit/>
          </a:bodyPr>
          <a:lstStyle/>
          <a:p>
            <a:r>
              <a:rPr lang="en-GB" sz="1400" dirty="0"/>
              <a:t>A College/Sixth Form that your young person likes the feel of.</a:t>
            </a:r>
          </a:p>
        </p:txBody>
      </p:sp>
    </p:spTree>
    <p:extLst>
      <p:ext uri="{BB962C8B-B14F-4D97-AF65-F5344CB8AC3E}">
        <p14:creationId xmlns:p14="http://schemas.microsoft.com/office/powerpoint/2010/main" val="1819993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F9C35-D0CD-4736-A977-BFAE6986FF8D}"/>
              </a:ext>
            </a:extLst>
          </p:cNvPr>
          <p:cNvSpPr>
            <a:spLocks noGrp="1"/>
          </p:cNvSpPr>
          <p:nvPr>
            <p:ph type="title"/>
          </p:nvPr>
        </p:nvSpPr>
        <p:spPr>
          <a:xfrm>
            <a:off x="944463" y="351153"/>
            <a:ext cx="10515600" cy="1325563"/>
          </a:xfrm>
          <a:ln w="28575">
            <a:solidFill>
              <a:srgbClr val="7030A0"/>
            </a:solidFill>
          </a:ln>
        </p:spPr>
        <p:txBody>
          <a:bodyPr>
            <a:normAutofit/>
          </a:bodyPr>
          <a:lstStyle/>
          <a:p>
            <a:pPr algn="ctr"/>
            <a:r>
              <a:rPr lang="en-GB" sz="2400" b="1" dirty="0"/>
              <a:t>Where did Uffculme students go to last year after years 11 and 14?</a:t>
            </a:r>
          </a:p>
        </p:txBody>
      </p:sp>
      <p:sp>
        <p:nvSpPr>
          <p:cNvPr id="5" name="TextBox 4">
            <a:extLst>
              <a:ext uri="{FF2B5EF4-FFF2-40B4-BE49-F238E27FC236}">
                <a16:creationId xmlns:a16="http://schemas.microsoft.com/office/drawing/2014/main" id="{2FE29934-4C0F-4A56-BEF1-7515B44B72AE}"/>
              </a:ext>
            </a:extLst>
          </p:cNvPr>
          <p:cNvSpPr txBox="1"/>
          <p:nvPr/>
        </p:nvSpPr>
        <p:spPr>
          <a:xfrm>
            <a:off x="1354279" y="5665978"/>
            <a:ext cx="2332140" cy="646331"/>
          </a:xfrm>
          <a:prstGeom prst="rect">
            <a:avLst/>
          </a:prstGeom>
          <a:noFill/>
          <a:ln w="57150">
            <a:solidFill>
              <a:srgbClr val="0070C0"/>
            </a:solidFill>
          </a:ln>
        </p:spPr>
        <p:txBody>
          <a:bodyPr wrap="square" rtlCol="0">
            <a:spAutoFit/>
          </a:bodyPr>
          <a:lstStyle/>
          <a:p>
            <a:r>
              <a:rPr lang="en-GB" sz="1200" b="1" dirty="0" err="1"/>
              <a:t>Uffculme</a:t>
            </a:r>
            <a:r>
              <a:rPr lang="en-GB" sz="1200" b="1" dirty="0"/>
              <a:t> Sixth Form</a:t>
            </a:r>
          </a:p>
          <a:p>
            <a:r>
              <a:rPr lang="en-GB" sz="1200" dirty="0"/>
              <a:t>For students 16-19</a:t>
            </a:r>
          </a:p>
          <a:p>
            <a:r>
              <a:rPr lang="en-GB" sz="1200" dirty="0"/>
              <a:t>ASD specific</a:t>
            </a:r>
          </a:p>
        </p:txBody>
      </p:sp>
      <p:sp>
        <p:nvSpPr>
          <p:cNvPr id="8" name="TextBox 7">
            <a:extLst>
              <a:ext uri="{FF2B5EF4-FFF2-40B4-BE49-F238E27FC236}">
                <a16:creationId xmlns:a16="http://schemas.microsoft.com/office/drawing/2014/main" id="{5C281ECB-A533-488C-812F-B162EB508B5D}"/>
              </a:ext>
            </a:extLst>
          </p:cNvPr>
          <p:cNvSpPr txBox="1"/>
          <p:nvPr/>
        </p:nvSpPr>
        <p:spPr>
          <a:xfrm>
            <a:off x="6567880" y="2125538"/>
            <a:ext cx="1974208" cy="646331"/>
          </a:xfrm>
          <a:prstGeom prst="rect">
            <a:avLst/>
          </a:prstGeom>
          <a:noFill/>
          <a:ln w="57150">
            <a:solidFill>
              <a:srgbClr val="0070C0"/>
            </a:solidFill>
          </a:ln>
        </p:spPr>
        <p:txBody>
          <a:bodyPr wrap="square" rtlCol="0">
            <a:spAutoFit/>
          </a:bodyPr>
          <a:lstStyle/>
          <a:p>
            <a:r>
              <a:rPr lang="en-GB" sz="1200" b="1" dirty="0" err="1"/>
              <a:t>Oscott</a:t>
            </a:r>
            <a:r>
              <a:rPr lang="en-GB" sz="1200" b="1" dirty="0"/>
              <a:t> Manor Sixth Form </a:t>
            </a:r>
            <a:r>
              <a:rPr lang="en-GB" sz="1200" dirty="0"/>
              <a:t>16-19 Special Educational Needs-ASD</a:t>
            </a:r>
          </a:p>
        </p:txBody>
      </p:sp>
      <p:sp>
        <p:nvSpPr>
          <p:cNvPr id="10" name="TextBox 9">
            <a:extLst>
              <a:ext uri="{FF2B5EF4-FFF2-40B4-BE49-F238E27FC236}">
                <a16:creationId xmlns:a16="http://schemas.microsoft.com/office/drawing/2014/main" id="{CE385726-2212-4B9F-B7D2-5DFB9CBC2F30}"/>
              </a:ext>
            </a:extLst>
          </p:cNvPr>
          <p:cNvSpPr txBox="1"/>
          <p:nvPr/>
        </p:nvSpPr>
        <p:spPr>
          <a:xfrm>
            <a:off x="1173758" y="3021781"/>
            <a:ext cx="2332140" cy="1138773"/>
          </a:xfrm>
          <a:prstGeom prst="rect">
            <a:avLst/>
          </a:prstGeom>
          <a:noFill/>
          <a:ln w="57150">
            <a:solidFill>
              <a:srgbClr val="0070C0"/>
            </a:solidFill>
          </a:ln>
        </p:spPr>
        <p:txBody>
          <a:bodyPr wrap="square" rtlCol="0">
            <a:spAutoFit/>
          </a:bodyPr>
          <a:lstStyle/>
          <a:p>
            <a:r>
              <a:rPr lang="en-GB" sz="1200" b="1" dirty="0"/>
              <a:t>Baskerville School Sixth Form</a:t>
            </a:r>
            <a:r>
              <a:rPr lang="en-GB" sz="1400" b="1" dirty="0"/>
              <a:t> </a:t>
            </a:r>
            <a:r>
              <a:rPr lang="en-GB" sz="1200" dirty="0"/>
              <a:t>Students 16-19</a:t>
            </a:r>
          </a:p>
          <a:p>
            <a:r>
              <a:rPr lang="en-GB" sz="1200" dirty="0"/>
              <a:t>ASD specific with access to Bournville College. </a:t>
            </a:r>
          </a:p>
          <a:p>
            <a:endParaRPr lang="en-GB" dirty="0"/>
          </a:p>
        </p:txBody>
      </p:sp>
      <p:sp>
        <p:nvSpPr>
          <p:cNvPr id="16" name="TextBox 15">
            <a:extLst>
              <a:ext uri="{FF2B5EF4-FFF2-40B4-BE49-F238E27FC236}">
                <a16:creationId xmlns:a16="http://schemas.microsoft.com/office/drawing/2014/main" id="{30F9814A-0F2C-4924-B385-14BABCFAFFFF}"/>
              </a:ext>
            </a:extLst>
          </p:cNvPr>
          <p:cNvSpPr txBox="1"/>
          <p:nvPr/>
        </p:nvSpPr>
        <p:spPr>
          <a:xfrm>
            <a:off x="8542088" y="4649647"/>
            <a:ext cx="2700551" cy="830997"/>
          </a:xfrm>
          <a:prstGeom prst="rect">
            <a:avLst/>
          </a:prstGeom>
          <a:noFill/>
          <a:ln w="57150">
            <a:solidFill>
              <a:srgbClr val="0070C0"/>
            </a:solidFill>
          </a:ln>
        </p:spPr>
        <p:txBody>
          <a:bodyPr wrap="square" rtlCol="0">
            <a:spAutoFit/>
          </a:bodyPr>
          <a:lstStyle/>
          <a:p>
            <a:r>
              <a:rPr lang="en-GB" sz="1200" b="1" dirty="0"/>
              <a:t>Solihull College</a:t>
            </a:r>
          </a:p>
          <a:p>
            <a:r>
              <a:rPr lang="en-GB" sz="1200" dirty="0"/>
              <a:t>Special needs department and Mainstream access</a:t>
            </a:r>
          </a:p>
          <a:p>
            <a:r>
              <a:rPr lang="en-GB" sz="1200" dirty="0"/>
              <a:t>16 plus </a:t>
            </a:r>
          </a:p>
        </p:txBody>
      </p:sp>
      <p:sp>
        <p:nvSpPr>
          <p:cNvPr id="17" name="TextBox 16">
            <a:extLst>
              <a:ext uri="{FF2B5EF4-FFF2-40B4-BE49-F238E27FC236}">
                <a16:creationId xmlns:a16="http://schemas.microsoft.com/office/drawing/2014/main" id="{CB01E4EA-1031-4F98-9ECB-3982C7B861FA}"/>
              </a:ext>
            </a:extLst>
          </p:cNvPr>
          <p:cNvSpPr txBox="1"/>
          <p:nvPr/>
        </p:nvSpPr>
        <p:spPr>
          <a:xfrm>
            <a:off x="4059590" y="4614408"/>
            <a:ext cx="1760295" cy="1107996"/>
          </a:xfrm>
          <a:prstGeom prst="rect">
            <a:avLst/>
          </a:prstGeom>
          <a:noFill/>
          <a:ln w="57150">
            <a:solidFill>
              <a:srgbClr val="0070C0"/>
            </a:solidFill>
          </a:ln>
        </p:spPr>
        <p:txBody>
          <a:bodyPr wrap="square" rtlCol="0">
            <a:spAutoFit/>
          </a:bodyPr>
          <a:lstStyle/>
          <a:p>
            <a:r>
              <a:rPr lang="en-GB" sz="1200" b="1" dirty="0"/>
              <a:t>Calthorpe 6</a:t>
            </a:r>
            <a:r>
              <a:rPr lang="en-GB" sz="1200" b="1" baseline="30000" dirty="0"/>
              <a:t>th</a:t>
            </a:r>
            <a:r>
              <a:rPr lang="en-GB" sz="1200" b="1" dirty="0"/>
              <a:t> Form</a:t>
            </a:r>
          </a:p>
          <a:p>
            <a:r>
              <a:rPr lang="en-GB" sz="1200" dirty="0"/>
              <a:t> For students 16-19</a:t>
            </a:r>
          </a:p>
          <a:p>
            <a:r>
              <a:rPr lang="en-GB" sz="1200" dirty="0"/>
              <a:t>Severe learning Difficulties/ASD</a:t>
            </a:r>
          </a:p>
          <a:p>
            <a:endParaRPr lang="en-GB" dirty="0"/>
          </a:p>
        </p:txBody>
      </p:sp>
      <p:sp>
        <p:nvSpPr>
          <p:cNvPr id="18" name="TextBox 17">
            <a:extLst>
              <a:ext uri="{FF2B5EF4-FFF2-40B4-BE49-F238E27FC236}">
                <a16:creationId xmlns:a16="http://schemas.microsoft.com/office/drawing/2014/main" id="{C5B8DFD0-8779-4967-8229-FB7C4945D390}"/>
              </a:ext>
            </a:extLst>
          </p:cNvPr>
          <p:cNvSpPr txBox="1"/>
          <p:nvPr/>
        </p:nvSpPr>
        <p:spPr>
          <a:xfrm>
            <a:off x="9170217" y="2050280"/>
            <a:ext cx="2038525" cy="830997"/>
          </a:xfrm>
          <a:prstGeom prst="rect">
            <a:avLst/>
          </a:prstGeom>
          <a:noFill/>
          <a:ln w="57150">
            <a:solidFill>
              <a:srgbClr val="0070C0"/>
            </a:solidFill>
          </a:ln>
        </p:spPr>
        <p:txBody>
          <a:bodyPr wrap="square" rtlCol="0">
            <a:spAutoFit/>
          </a:bodyPr>
          <a:lstStyle/>
          <a:p>
            <a:r>
              <a:rPr lang="en-GB" sz="1200" b="1" dirty="0"/>
              <a:t>Trinity College post 19</a:t>
            </a:r>
          </a:p>
          <a:p>
            <a:r>
              <a:rPr lang="en-GB" sz="1200" dirty="0"/>
              <a:t>Severe Learning Difficulties/ASD/complex needs</a:t>
            </a:r>
          </a:p>
        </p:txBody>
      </p:sp>
      <p:sp>
        <p:nvSpPr>
          <p:cNvPr id="19" name="TextBox 18">
            <a:extLst>
              <a:ext uri="{FF2B5EF4-FFF2-40B4-BE49-F238E27FC236}">
                <a16:creationId xmlns:a16="http://schemas.microsoft.com/office/drawing/2014/main" id="{72F34311-8A20-4BAC-A433-5D2F2A3D7F96}"/>
              </a:ext>
            </a:extLst>
          </p:cNvPr>
          <p:cNvSpPr txBox="1"/>
          <p:nvPr/>
        </p:nvSpPr>
        <p:spPr>
          <a:xfrm>
            <a:off x="1002875" y="4366846"/>
            <a:ext cx="2332140" cy="1107996"/>
          </a:xfrm>
          <a:prstGeom prst="rect">
            <a:avLst/>
          </a:prstGeom>
          <a:noFill/>
          <a:ln w="57150">
            <a:solidFill>
              <a:srgbClr val="0070C0"/>
            </a:solidFill>
          </a:ln>
        </p:spPr>
        <p:txBody>
          <a:bodyPr wrap="square" rtlCol="0">
            <a:spAutoFit/>
          </a:bodyPr>
          <a:lstStyle/>
          <a:p>
            <a:r>
              <a:rPr lang="en-GB" sz="1200" b="1" dirty="0"/>
              <a:t>QAC Independent College  </a:t>
            </a:r>
            <a:r>
              <a:rPr lang="en-GB" sz="1200" dirty="0"/>
              <a:t>Students 16-25</a:t>
            </a:r>
          </a:p>
          <a:p>
            <a:r>
              <a:rPr lang="en-GB" sz="1200" dirty="0"/>
              <a:t>Special Needs-ASD all levels of ability.</a:t>
            </a:r>
          </a:p>
          <a:p>
            <a:endParaRPr lang="en-GB" dirty="0"/>
          </a:p>
        </p:txBody>
      </p:sp>
      <p:sp>
        <p:nvSpPr>
          <p:cNvPr id="20" name="TextBox 19">
            <a:extLst>
              <a:ext uri="{FF2B5EF4-FFF2-40B4-BE49-F238E27FC236}">
                <a16:creationId xmlns:a16="http://schemas.microsoft.com/office/drawing/2014/main" id="{CF78EEEB-A43D-4624-803D-834B1503D87E}"/>
              </a:ext>
            </a:extLst>
          </p:cNvPr>
          <p:cNvSpPr txBox="1"/>
          <p:nvPr/>
        </p:nvSpPr>
        <p:spPr>
          <a:xfrm>
            <a:off x="6530316" y="2982667"/>
            <a:ext cx="2801921" cy="646331"/>
          </a:xfrm>
          <a:prstGeom prst="rect">
            <a:avLst/>
          </a:prstGeom>
          <a:noFill/>
          <a:ln w="57150">
            <a:solidFill>
              <a:srgbClr val="0070C0"/>
            </a:solidFill>
          </a:ln>
        </p:spPr>
        <p:txBody>
          <a:bodyPr wrap="square" rtlCol="0">
            <a:spAutoFit/>
          </a:bodyPr>
          <a:lstStyle/>
          <a:p>
            <a:r>
              <a:rPr lang="en-GB" sz="1200" b="1" dirty="0"/>
              <a:t>Heart of Birmingham Vocational College</a:t>
            </a:r>
          </a:p>
          <a:p>
            <a:r>
              <a:rPr lang="en-GB" sz="1200" dirty="0"/>
              <a:t>Severe learning difficulties/ASD work focus.</a:t>
            </a:r>
          </a:p>
        </p:txBody>
      </p:sp>
      <p:sp>
        <p:nvSpPr>
          <p:cNvPr id="9" name="TextBox 8">
            <a:extLst>
              <a:ext uri="{FF2B5EF4-FFF2-40B4-BE49-F238E27FC236}">
                <a16:creationId xmlns:a16="http://schemas.microsoft.com/office/drawing/2014/main" id="{6B399E45-65A6-47DC-910D-2E728A112A20}"/>
              </a:ext>
            </a:extLst>
          </p:cNvPr>
          <p:cNvSpPr txBox="1"/>
          <p:nvPr/>
        </p:nvSpPr>
        <p:spPr>
          <a:xfrm>
            <a:off x="2944536" y="1932619"/>
            <a:ext cx="3045203" cy="892552"/>
          </a:xfrm>
          <a:prstGeom prst="rect">
            <a:avLst/>
          </a:prstGeom>
          <a:noFill/>
          <a:ln w="57150">
            <a:solidFill>
              <a:srgbClr val="0070C0"/>
            </a:solidFill>
          </a:ln>
        </p:spPr>
        <p:txBody>
          <a:bodyPr wrap="square" rtlCol="0">
            <a:spAutoFit/>
          </a:bodyPr>
          <a:lstStyle/>
          <a:p>
            <a:pPr algn="ctr"/>
            <a:r>
              <a:rPr lang="en-GB" sz="1200" b="1" dirty="0"/>
              <a:t>South and City College Birmingham </a:t>
            </a:r>
            <a:r>
              <a:rPr lang="en-GB" sz="1400" dirty="0"/>
              <a:t>16 to 25+</a:t>
            </a:r>
          </a:p>
          <a:p>
            <a:pPr algn="ctr"/>
            <a:r>
              <a:rPr lang="en-GB" sz="1200" dirty="0"/>
              <a:t>Special needs department and mainstream access-sites across the city</a:t>
            </a:r>
          </a:p>
        </p:txBody>
      </p:sp>
      <p:sp>
        <p:nvSpPr>
          <p:cNvPr id="22" name="TextBox 21">
            <a:extLst>
              <a:ext uri="{FF2B5EF4-FFF2-40B4-BE49-F238E27FC236}">
                <a16:creationId xmlns:a16="http://schemas.microsoft.com/office/drawing/2014/main" id="{C718A084-4824-41EB-A040-2B1D54CB6AB2}"/>
              </a:ext>
            </a:extLst>
          </p:cNvPr>
          <p:cNvSpPr txBox="1"/>
          <p:nvPr/>
        </p:nvSpPr>
        <p:spPr>
          <a:xfrm>
            <a:off x="3697818" y="3135014"/>
            <a:ext cx="2483841" cy="1231106"/>
          </a:xfrm>
          <a:prstGeom prst="rect">
            <a:avLst/>
          </a:prstGeom>
          <a:noFill/>
          <a:ln w="57150">
            <a:solidFill>
              <a:srgbClr val="0070C0"/>
            </a:solidFill>
          </a:ln>
        </p:spPr>
        <p:txBody>
          <a:bodyPr wrap="square" rtlCol="0">
            <a:spAutoFit/>
          </a:bodyPr>
          <a:lstStyle/>
          <a:p>
            <a:r>
              <a:rPr lang="en-GB" sz="1200" b="1" dirty="0"/>
              <a:t>Glasshouse College post 19</a:t>
            </a:r>
          </a:p>
          <a:p>
            <a:r>
              <a:rPr lang="en-GB" sz="1200" dirty="0"/>
              <a:t>Independent 16 plus up until 25. Severe Learning Difficulties/ASD</a:t>
            </a:r>
          </a:p>
          <a:p>
            <a:r>
              <a:rPr lang="en-GB" sz="1200" dirty="0"/>
              <a:t>Campuses in Stourbridge and Jewellery Quarter ( Argent College)</a:t>
            </a:r>
          </a:p>
          <a:p>
            <a:endParaRPr lang="en-GB" sz="1400" dirty="0"/>
          </a:p>
        </p:txBody>
      </p:sp>
      <p:sp>
        <p:nvSpPr>
          <p:cNvPr id="23" name="TextBox 22">
            <a:extLst>
              <a:ext uri="{FF2B5EF4-FFF2-40B4-BE49-F238E27FC236}">
                <a16:creationId xmlns:a16="http://schemas.microsoft.com/office/drawing/2014/main" id="{F3EB4322-372F-4458-9EF7-0617A21DD2C4}"/>
              </a:ext>
            </a:extLst>
          </p:cNvPr>
          <p:cNvSpPr txBox="1"/>
          <p:nvPr/>
        </p:nvSpPr>
        <p:spPr>
          <a:xfrm>
            <a:off x="8004147" y="3835489"/>
            <a:ext cx="2332140" cy="646331"/>
          </a:xfrm>
          <a:prstGeom prst="rect">
            <a:avLst/>
          </a:prstGeom>
          <a:noFill/>
          <a:ln w="57150">
            <a:solidFill>
              <a:srgbClr val="0070C0"/>
            </a:solidFill>
          </a:ln>
        </p:spPr>
        <p:txBody>
          <a:bodyPr wrap="square" rtlCol="0">
            <a:spAutoFit/>
          </a:bodyPr>
          <a:lstStyle/>
          <a:p>
            <a:r>
              <a:rPr lang="en-GB" sz="1200" b="1" dirty="0" err="1"/>
              <a:t>Hallmoor</a:t>
            </a:r>
            <a:r>
              <a:rPr lang="en-GB" sz="1200" b="1" dirty="0"/>
              <a:t> Sixth Form 16-19</a:t>
            </a:r>
          </a:p>
          <a:p>
            <a:r>
              <a:rPr lang="en-GB" sz="1200" dirty="0"/>
              <a:t>Moderate Learning Difficulties/ASD</a:t>
            </a:r>
          </a:p>
        </p:txBody>
      </p:sp>
      <p:pic>
        <p:nvPicPr>
          <p:cNvPr id="2050" name="Picture 2" descr="Where Symbol Stock Photo, Picture And Royalty Free Image. Image 13712268.">
            <a:extLst>
              <a:ext uri="{FF2B5EF4-FFF2-40B4-BE49-F238E27FC236}">
                <a16:creationId xmlns:a16="http://schemas.microsoft.com/office/drawing/2014/main" id="{44F7C0FA-770B-49DD-BA5B-252FD4925B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08" y="1652255"/>
            <a:ext cx="1632156" cy="108219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athway Icon #84801 - Free Icons Library">
            <a:extLst>
              <a:ext uri="{FF2B5EF4-FFF2-40B4-BE49-F238E27FC236}">
                <a16:creationId xmlns:a16="http://schemas.microsoft.com/office/drawing/2014/main" id="{7B1D243C-C861-4555-AC5B-8E3EAA2721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01" y="3902545"/>
            <a:ext cx="1494204" cy="14942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0C4CA72-3382-91D4-4379-2A0C0E64E913}"/>
              </a:ext>
            </a:extLst>
          </p:cNvPr>
          <p:cNvSpPr txBox="1"/>
          <p:nvPr/>
        </p:nvSpPr>
        <p:spPr>
          <a:xfrm>
            <a:off x="5989739" y="5458136"/>
            <a:ext cx="2332140" cy="646331"/>
          </a:xfrm>
          <a:prstGeom prst="rect">
            <a:avLst/>
          </a:prstGeom>
          <a:noFill/>
          <a:ln w="57150">
            <a:solidFill>
              <a:srgbClr val="0070C0"/>
            </a:solidFill>
          </a:ln>
        </p:spPr>
        <p:txBody>
          <a:bodyPr wrap="square" rtlCol="0">
            <a:spAutoFit/>
          </a:bodyPr>
          <a:lstStyle/>
          <a:p>
            <a:r>
              <a:rPr lang="en-GB" sz="1200" b="1" dirty="0"/>
              <a:t>Wilson Stuart 16-25</a:t>
            </a:r>
          </a:p>
          <a:p>
            <a:r>
              <a:rPr lang="en-GB" sz="1200" dirty="0"/>
              <a:t>Meets a range of needs on various pathways.</a:t>
            </a:r>
          </a:p>
        </p:txBody>
      </p:sp>
    </p:spTree>
    <p:extLst>
      <p:ext uri="{BB962C8B-B14F-4D97-AF65-F5344CB8AC3E}">
        <p14:creationId xmlns:p14="http://schemas.microsoft.com/office/powerpoint/2010/main" val="2447453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F9C35-D0CD-4736-A977-BFAE6986FF8D}"/>
              </a:ext>
            </a:extLst>
          </p:cNvPr>
          <p:cNvSpPr>
            <a:spLocks noGrp="1"/>
          </p:cNvSpPr>
          <p:nvPr>
            <p:ph type="title"/>
          </p:nvPr>
        </p:nvSpPr>
        <p:spPr>
          <a:xfrm>
            <a:off x="838200" y="1053022"/>
            <a:ext cx="10515600" cy="1325563"/>
          </a:xfrm>
          <a:ln w="28575">
            <a:solidFill>
              <a:srgbClr val="7030A0"/>
            </a:solidFill>
          </a:ln>
        </p:spPr>
        <p:txBody>
          <a:bodyPr>
            <a:normAutofit/>
          </a:bodyPr>
          <a:lstStyle/>
          <a:p>
            <a:pPr algn="ctr"/>
            <a:r>
              <a:rPr lang="en-GB" sz="3200" dirty="0"/>
              <a:t>What questions can you ask on your visits?</a:t>
            </a:r>
          </a:p>
        </p:txBody>
      </p:sp>
      <p:sp>
        <p:nvSpPr>
          <p:cNvPr id="5" name="TextBox 4">
            <a:extLst>
              <a:ext uri="{FF2B5EF4-FFF2-40B4-BE49-F238E27FC236}">
                <a16:creationId xmlns:a16="http://schemas.microsoft.com/office/drawing/2014/main" id="{2FE29934-4C0F-4A56-BEF1-7515B44B72AE}"/>
              </a:ext>
            </a:extLst>
          </p:cNvPr>
          <p:cNvSpPr txBox="1"/>
          <p:nvPr/>
        </p:nvSpPr>
        <p:spPr>
          <a:xfrm>
            <a:off x="1249260" y="5371949"/>
            <a:ext cx="2332140" cy="461665"/>
          </a:xfrm>
          <a:prstGeom prst="rect">
            <a:avLst/>
          </a:prstGeom>
          <a:noFill/>
          <a:ln w="57150">
            <a:solidFill>
              <a:srgbClr val="0070C0"/>
            </a:solidFill>
          </a:ln>
        </p:spPr>
        <p:txBody>
          <a:bodyPr wrap="square" rtlCol="0">
            <a:spAutoFit/>
          </a:bodyPr>
          <a:lstStyle/>
          <a:p>
            <a:r>
              <a:rPr lang="en-GB" sz="1200" dirty="0"/>
              <a:t>Do you have quiet/calming spaces to support challenging behaviour?</a:t>
            </a:r>
          </a:p>
        </p:txBody>
      </p:sp>
      <p:sp>
        <p:nvSpPr>
          <p:cNvPr id="8" name="TextBox 7">
            <a:extLst>
              <a:ext uri="{FF2B5EF4-FFF2-40B4-BE49-F238E27FC236}">
                <a16:creationId xmlns:a16="http://schemas.microsoft.com/office/drawing/2014/main" id="{5C281ECB-A533-488C-812F-B162EB508B5D}"/>
              </a:ext>
            </a:extLst>
          </p:cNvPr>
          <p:cNvSpPr txBox="1"/>
          <p:nvPr/>
        </p:nvSpPr>
        <p:spPr>
          <a:xfrm>
            <a:off x="7395593" y="3100354"/>
            <a:ext cx="1974208" cy="646331"/>
          </a:xfrm>
          <a:prstGeom prst="rect">
            <a:avLst/>
          </a:prstGeom>
          <a:noFill/>
          <a:ln w="57150">
            <a:solidFill>
              <a:srgbClr val="0070C0"/>
            </a:solidFill>
          </a:ln>
        </p:spPr>
        <p:txBody>
          <a:bodyPr wrap="square" rtlCol="0">
            <a:spAutoFit/>
          </a:bodyPr>
          <a:lstStyle/>
          <a:p>
            <a:r>
              <a:rPr lang="en-GB" sz="1200" dirty="0"/>
              <a:t>Can and how do you mange behaviour that is challenging?</a:t>
            </a:r>
          </a:p>
        </p:txBody>
      </p:sp>
      <p:sp>
        <p:nvSpPr>
          <p:cNvPr id="10" name="TextBox 9">
            <a:extLst>
              <a:ext uri="{FF2B5EF4-FFF2-40B4-BE49-F238E27FC236}">
                <a16:creationId xmlns:a16="http://schemas.microsoft.com/office/drawing/2014/main" id="{CE385726-2212-4B9F-B7D2-5DFB9CBC2F30}"/>
              </a:ext>
            </a:extLst>
          </p:cNvPr>
          <p:cNvSpPr txBox="1"/>
          <p:nvPr/>
        </p:nvSpPr>
        <p:spPr>
          <a:xfrm>
            <a:off x="1249260" y="2846343"/>
            <a:ext cx="2332140" cy="276999"/>
          </a:xfrm>
          <a:prstGeom prst="rect">
            <a:avLst/>
          </a:prstGeom>
          <a:noFill/>
          <a:ln w="57150">
            <a:solidFill>
              <a:srgbClr val="0070C0"/>
            </a:solidFill>
          </a:ln>
        </p:spPr>
        <p:txBody>
          <a:bodyPr wrap="square" rtlCol="0">
            <a:spAutoFit/>
          </a:bodyPr>
          <a:lstStyle/>
          <a:p>
            <a:r>
              <a:rPr lang="en-GB" sz="1200" dirty="0"/>
              <a:t>What subjects do you offer?</a:t>
            </a:r>
          </a:p>
        </p:txBody>
      </p:sp>
      <p:sp>
        <p:nvSpPr>
          <p:cNvPr id="16" name="TextBox 15">
            <a:extLst>
              <a:ext uri="{FF2B5EF4-FFF2-40B4-BE49-F238E27FC236}">
                <a16:creationId xmlns:a16="http://schemas.microsoft.com/office/drawing/2014/main" id="{30F9814A-0F2C-4924-B385-14BABCFAFFFF}"/>
              </a:ext>
            </a:extLst>
          </p:cNvPr>
          <p:cNvSpPr txBox="1"/>
          <p:nvPr/>
        </p:nvSpPr>
        <p:spPr>
          <a:xfrm>
            <a:off x="7196355" y="4601338"/>
            <a:ext cx="2700551" cy="461665"/>
          </a:xfrm>
          <a:prstGeom prst="rect">
            <a:avLst/>
          </a:prstGeom>
          <a:noFill/>
          <a:ln w="57150">
            <a:solidFill>
              <a:srgbClr val="0070C0"/>
            </a:solidFill>
          </a:ln>
        </p:spPr>
        <p:txBody>
          <a:bodyPr wrap="square" rtlCol="0">
            <a:spAutoFit/>
          </a:bodyPr>
          <a:lstStyle/>
          <a:p>
            <a:r>
              <a:rPr lang="en-GB" sz="1200" dirty="0"/>
              <a:t>How do you support non verbal students?</a:t>
            </a:r>
          </a:p>
        </p:txBody>
      </p:sp>
      <p:sp>
        <p:nvSpPr>
          <p:cNvPr id="17" name="TextBox 16">
            <a:extLst>
              <a:ext uri="{FF2B5EF4-FFF2-40B4-BE49-F238E27FC236}">
                <a16:creationId xmlns:a16="http://schemas.microsoft.com/office/drawing/2014/main" id="{CB01E4EA-1031-4F98-9ECB-3982C7B861FA}"/>
              </a:ext>
            </a:extLst>
          </p:cNvPr>
          <p:cNvSpPr txBox="1"/>
          <p:nvPr/>
        </p:nvSpPr>
        <p:spPr>
          <a:xfrm>
            <a:off x="3820128" y="4495198"/>
            <a:ext cx="2154581" cy="646331"/>
          </a:xfrm>
          <a:prstGeom prst="rect">
            <a:avLst/>
          </a:prstGeom>
          <a:noFill/>
          <a:ln w="57150">
            <a:solidFill>
              <a:srgbClr val="0070C0"/>
            </a:solidFill>
          </a:ln>
        </p:spPr>
        <p:txBody>
          <a:bodyPr wrap="square" rtlCol="0">
            <a:spAutoFit/>
          </a:bodyPr>
          <a:lstStyle/>
          <a:p>
            <a:r>
              <a:rPr lang="en-GB" sz="1200" dirty="0"/>
              <a:t>What is the level of support in groups? and what is the group size?</a:t>
            </a:r>
          </a:p>
        </p:txBody>
      </p:sp>
      <p:sp>
        <p:nvSpPr>
          <p:cNvPr id="18" name="TextBox 17">
            <a:extLst>
              <a:ext uri="{FF2B5EF4-FFF2-40B4-BE49-F238E27FC236}">
                <a16:creationId xmlns:a16="http://schemas.microsoft.com/office/drawing/2014/main" id="{C5B8DFD0-8779-4967-8229-FB7C4945D390}"/>
              </a:ext>
            </a:extLst>
          </p:cNvPr>
          <p:cNvSpPr txBox="1"/>
          <p:nvPr/>
        </p:nvSpPr>
        <p:spPr>
          <a:xfrm>
            <a:off x="9680895" y="2964066"/>
            <a:ext cx="2038525" cy="830997"/>
          </a:xfrm>
          <a:prstGeom prst="rect">
            <a:avLst/>
          </a:prstGeom>
          <a:noFill/>
          <a:ln w="57150">
            <a:solidFill>
              <a:srgbClr val="0070C0"/>
            </a:solidFill>
          </a:ln>
        </p:spPr>
        <p:txBody>
          <a:bodyPr wrap="square" rtlCol="0">
            <a:spAutoFit/>
          </a:bodyPr>
          <a:lstStyle/>
          <a:p>
            <a:r>
              <a:rPr lang="en-GB" sz="1200" dirty="0"/>
              <a:t>Do you have any programmes to support students into appropriate work opportunities?</a:t>
            </a:r>
          </a:p>
        </p:txBody>
      </p:sp>
      <p:sp>
        <p:nvSpPr>
          <p:cNvPr id="19" name="TextBox 18">
            <a:extLst>
              <a:ext uri="{FF2B5EF4-FFF2-40B4-BE49-F238E27FC236}">
                <a16:creationId xmlns:a16="http://schemas.microsoft.com/office/drawing/2014/main" id="{72F34311-8A20-4BAC-A433-5D2F2A3D7F96}"/>
              </a:ext>
            </a:extLst>
          </p:cNvPr>
          <p:cNvSpPr txBox="1"/>
          <p:nvPr/>
        </p:nvSpPr>
        <p:spPr>
          <a:xfrm>
            <a:off x="1063653" y="4370918"/>
            <a:ext cx="2332140" cy="646331"/>
          </a:xfrm>
          <a:prstGeom prst="rect">
            <a:avLst/>
          </a:prstGeom>
          <a:noFill/>
          <a:ln w="57150">
            <a:solidFill>
              <a:srgbClr val="0070C0"/>
            </a:solidFill>
          </a:ln>
        </p:spPr>
        <p:txBody>
          <a:bodyPr wrap="square" rtlCol="0">
            <a:spAutoFit/>
          </a:bodyPr>
          <a:lstStyle/>
          <a:p>
            <a:r>
              <a:rPr lang="en-GB" sz="1200" dirty="0"/>
              <a:t>Is the college secure? </a:t>
            </a:r>
          </a:p>
          <a:p>
            <a:r>
              <a:rPr lang="en-GB" sz="1200" dirty="0"/>
              <a:t>Are students able to walk out of the college unsupervised?</a:t>
            </a:r>
          </a:p>
        </p:txBody>
      </p:sp>
      <p:sp>
        <p:nvSpPr>
          <p:cNvPr id="20" name="TextBox 19">
            <a:extLst>
              <a:ext uri="{FF2B5EF4-FFF2-40B4-BE49-F238E27FC236}">
                <a16:creationId xmlns:a16="http://schemas.microsoft.com/office/drawing/2014/main" id="{CF78EEEB-A43D-4624-803D-834B1503D87E}"/>
              </a:ext>
            </a:extLst>
          </p:cNvPr>
          <p:cNvSpPr txBox="1"/>
          <p:nvPr/>
        </p:nvSpPr>
        <p:spPr>
          <a:xfrm>
            <a:off x="6567880" y="3909253"/>
            <a:ext cx="2801921" cy="461665"/>
          </a:xfrm>
          <a:prstGeom prst="rect">
            <a:avLst/>
          </a:prstGeom>
          <a:noFill/>
          <a:ln w="57150">
            <a:solidFill>
              <a:srgbClr val="0070C0"/>
            </a:solidFill>
          </a:ln>
        </p:spPr>
        <p:txBody>
          <a:bodyPr wrap="square" rtlCol="0">
            <a:spAutoFit/>
          </a:bodyPr>
          <a:lstStyle/>
          <a:p>
            <a:r>
              <a:rPr lang="en-GB" sz="1200" dirty="0"/>
              <a:t>Where do students go after 6</a:t>
            </a:r>
            <a:r>
              <a:rPr lang="en-GB" sz="1200" baseline="30000" dirty="0"/>
              <a:t>th</a:t>
            </a:r>
            <a:r>
              <a:rPr lang="en-GB" sz="1200" dirty="0"/>
              <a:t> form or college?</a:t>
            </a:r>
          </a:p>
        </p:txBody>
      </p:sp>
      <p:sp>
        <p:nvSpPr>
          <p:cNvPr id="9" name="TextBox 8">
            <a:extLst>
              <a:ext uri="{FF2B5EF4-FFF2-40B4-BE49-F238E27FC236}">
                <a16:creationId xmlns:a16="http://schemas.microsoft.com/office/drawing/2014/main" id="{6B399E45-65A6-47DC-910D-2E728A112A20}"/>
              </a:ext>
            </a:extLst>
          </p:cNvPr>
          <p:cNvSpPr txBox="1"/>
          <p:nvPr/>
        </p:nvSpPr>
        <p:spPr>
          <a:xfrm>
            <a:off x="4151152" y="2823355"/>
            <a:ext cx="3045203" cy="276999"/>
          </a:xfrm>
          <a:prstGeom prst="rect">
            <a:avLst/>
          </a:prstGeom>
          <a:noFill/>
          <a:ln w="57150">
            <a:solidFill>
              <a:srgbClr val="0070C0"/>
            </a:solidFill>
          </a:ln>
        </p:spPr>
        <p:txBody>
          <a:bodyPr wrap="square" rtlCol="0">
            <a:spAutoFit/>
          </a:bodyPr>
          <a:lstStyle/>
          <a:p>
            <a:pPr algn="ctr"/>
            <a:r>
              <a:rPr lang="en-GB" sz="1200" dirty="0"/>
              <a:t>What specific needs do you cater for?</a:t>
            </a:r>
          </a:p>
        </p:txBody>
      </p:sp>
      <p:sp>
        <p:nvSpPr>
          <p:cNvPr id="22" name="TextBox 21">
            <a:extLst>
              <a:ext uri="{FF2B5EF4-FFF2-40B4-BE49-F238E27FC236}">
                <a16:creationId xmlns:a16="http://schemas.microsoft.com/office/drawing/2014/main" id="{C718A084-4824-41EB-A040-2B1D54CB6AB2}"/>
              </a:ext>
            </a:extLst>
          </p:cNvPr>
          <p:cNvSpPr txBox="1"/>
          <p:nvPr/>
        </p:nvSpPr>
        <p:spPr>
          <a:xfrm>
            <a:off x="3709334" y="3511425"/>
            <a:ext cx="2483841" cy="677108"/>
          </a:xfrm>
          <a:prstGeom prst="rect">
            <a:avLst/>
          </a:prstGeom>
          <a:noFill/>
          <a:ln w="57150">
            <a:solidFill>
              <a:srgbClr val="0070C0"/>
            </a:solidFill>
          </a:ln>
        </p:spPr>
        <p:txBody>
          <a:bodyPr wrap="square" rtlCol="0">
            <a:spAutoFit/>
          </a:bodyPr>
          <a:lstStyle/>
          <a:p>
            <a:r>
              <a:rPr lang="en-GB" sz="1200" dirty="0"/>
              <a:t>Is the college busy?</a:t>
            </a:r>
          </a:p>
          <a:p>
            <a:r>
              <a:rPr lang="en-GB" sz="1200" dirty="0"/>
              <a:t>Are there any quiet spaces ?</a:t>
            </a:r>
          </a:p>
          <a:p>
            <a:endParaRPr lang="en-GB" sz="1400" dirty="0"/>
          </a:p>
        </p:txBody>
      </p:sp>
      <p:sp>
        <p:nvSpPr>
          <p:cNvPr id="23" name="TextBox 22">
            <a:extLst>
              <a:ext uri="{FF2B5EF4-FFF2-40B4-BE49-F238E27FC236}">
                <a16:creationId xmlns:a16="http://schemas.microsoft.com/office/drawing/2014/main" id="{F3EB4322-372F-4458-9EF7-0617A21DD2C4}"/>
              </a:ext>
            </a:extLst>
          </p:cNvPr>
          <p:cNvSpPr txBox="1"/>
          <p:nvPr/>
        </p:nvSpPr>
        <p:spPr>
          <a:xfrm>
            <a:off x="4507683" y="5437792"/>
            <a:ext cx="2332140" cy="461665"/>
          </a:xfrm>
          <a:prstGeom prst="rect">
            <a:avLst/>
          </a:prstGeom>
          <a:noFill/>
          <a:ln w="57150">
            <a:solidFill>
              <a:srgbClr val="0070C0"/>
            </a:solidFill>
          </a:ln>
        </p:spPr>
        <p:txBody>
          <a:bodyPr wrap="square" rtlCol="0">
            <a:spAutoFit/>
          </a:bodyPr>
          <a:lstStyle/>
          <a:p>
            <a:r>
              <a:rPr lang="en-GB" sz="1200" dirty="0"/>
              <a:t>Are students supported during transitions?</a:t>
            </a:r>
          </a:p>
        </p:txBody>
      </p:sp>
      <p:sp>
        <p:nvSpPr>
          <p:cNvPr id="14" name="TextBox 13">
            <a:extLst>
              <a:ext uri="{FF2B5EF4-FFF2-40B4-BE49-F238E27FC236}">
                <a16:creationId xmlns:a16="http://schemas.microsoft.com/office/drawing/2014/main" id="{851F0601-BF42-4A4A-A7E9-3CA2D8EEFBCB}"/>
              </a:ext>
            </a:extLst>
          </p:cNvPr>
          <p:cNvSpPr txBox="1"/>
          <p:nvPr/>
        </p:nvSpPr>
        <p:spPr>
          <a:xfrm>
            <a:off x="838200" y="3429000"/>
            <a:ext cx="2332140" cy="461665"/>
          </a:xfrm>
          <a:prstGeom prst="rect">
            <a:avLst/>
          </a:prstGeom>
          <a:noFill/>
          <a:ln w="57150">
            <a:solidFill>
              <a:srgbClr val="0070C0"/>
            </a:solidFill>
          </a:ln>
        </p:spPr>
        <p:txBody>
          <a:bodyPr wrap="square" rtlCol="0">
            <a:spAutoFit/>
          </a:bodyPr>
          <a:lstStyle/>
          <a:p>
            <a:r>
              <a:rPr lang="en-GB" sz="1200" dirty="0"/>
              <a:t>Can you help students work towards independent living ?</a:t>
            </a:r>
          </a:p>
        </p:txBody>
      </p:sp>
      <p:pic>
        <p:nvPicPr>
          <p:cNvPr id="1028" name="Picture 4" descr="Ask, help, question, question mark, signs, speech bubble icon - Download on  Iconfinder">
            <a:extLst>
              <a:ext uri="{FF2B5EF4-FFF2-40B4-BE49-F238E27FC236}">
                <a16:creationId xmlns:a16="http://schemas.microsoft.com/office/drawing/2014/main" id="{1E5E077C-730A-4A3F-9453-906302FBB7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45809" y="125552"/>
            <a:ext cx="2038525" cy="2038525"/>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7F49E3CC-1347-4372-A164-533EE30F6701}"/>
              </a:ext>
            </a:extLst>
          </p:cNvPr>
          <p:cNvSpPr txBox="1"/>
          <p:nvPr/>
        </p:nvSpPr>
        <p:spPr>
          <a:xfrm>
            <a:off x="7347359" y="5431715"/>
            <a:ext cx="2332140" cy="461665"/>
          </a:xfrm>
          <a:prstGeom prst="rect">
            <a:avLst/>
          </a:prstGeom>
          <a:noFill/>
          <a:ln w="57150">
            <a:solidFill>
              <a:srgbClr val="0070C0"/>
            </a:solidFill>
          </a:ln>
        </p:spPr>
        <p:txBody>
          <a:bodyPr wrap="square" rtlCol="0">
            <a:spAutoFit/>
          </a:bodyPr>
          <a:lstStyle/>
          <a:p>
            <a:r>
              <a:rPr lang="en-GB" sz="1200" dirty="0"/>
              <a:t>Can you support sensory needs, like sensory breaks on timetables?</a:t>
            </a:r>
          </a:p>
        </p:txBody>
      </p:sp>
    </p:spTree>
    <p:extLst>
      <p:ext uri="{BB962C8B-B14F-4D97-AF65-F5344CB8AC3E}">
        <p14:creationId xmlns:p14="http://schemas.microsoft.com/office/powerpoint/2010/main" val="200213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BECACB72-3535-4C1F-B618-F4CBD214F4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0907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AF96C6-B984-48EA-95CE-42B24DBE0B44}"/>
              </a:ext>
            </a:extLst>
          </p:cNvPr>
          <p:cNvSpPr>
            <a:spLocks noGrp="1"/>
          </p:cNvSpPr>
          <p:nvPr>
            <p:ph type="title"/>
          </p:nvPr>
        </p:nvSpPr>
        <p:spPr>
          <a:xfrm>
            <a:off x="593954" y="581891"/>
            <a:ext cx="3771009" cy="3740727"/>
          </a:xfrm>
        </p:spPr>
        <p:txBody>
          <a:bodyPr vert="horz" lIns="91440" tIns="45720" rIns="91440" bIns="45720" rtlCol="0" anchor="b">
            <a:normAutofit/>
          </a:bodyPr>
          <a:lstStyle/>
          <a:p>
            <a:r>
              <a:rPr lang="en-US" sz="5400" kern="1200" dirty="0">
                <a:solidFill>
                  <a:schemeClr val="bg1"/>
                </a:solidFill>
                <a:latin typeface="+mj-lt"/>
                <a:ea typeface="+mj-ea"/>
                <a:cs typeface="+mj-cs"/>
              </a:rPr>
              <a:t>What you need to do now ?</a:t>
            </a:r>
          </a:p>
        </p:txBody>
      </p:sp>
      <p:pic>
        <p:nvPicPr>
          <p:cNvPr id="4098" name="Picture 2" descr="Colleges in Madrid - Residencia de Estudiantes Madrid | Funway Academic  Resort">
            <a:extLst>
              <a:ext uri="{FF2B5EF4-FFF2-40B4-BE49-F238E27FC236}">
                <a16:creationId xmlns:a16="http://schemas.microsoft.com/office/drawing/2014/main" id="{16793805-AAA5-4346-B998-E3C3BAF7D4C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03027" y="1560484"/>
            <a:ext cx="5881662" cy="3606872"/>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6F5CAB6F-BB8A-4772-9938-0881D1E370FA}"/>
              </a:ext>
            </a:extLst>
          </p:cNvPr>
          <p:cNvSpPr txBox="1">
            <a:spLocks/>
          </p:cNvSpPr>
          <p:nvPr/>
        </p:nvSpPr>
        <p:spPr>
          <a:xfrm>
            <a:off x="2901880" y="4674637"/>
            <a:ext cx="6385048" cy="119431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400" b="1" dirty="0"/>
          </a:p>
        </p:txBody>
      </p:sp>
    </p:spTree>
    <p:extLst>
      <p:ext uri="{BB962C8B-B14F-4D97-AF65-F5344CB8AC3E}">
        <p14:creationId xmlns:p14="http://schemas.microsoft.com/office/powerpoint/2010/main" val="1508437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DB1BC47-A3D8-4055-A862-1E1A616055AF}"/>
              </a:ext>
            </a:extLst>
          </p:cNvPr>
          <p:cNvSpPr>
            <a:spLocks noGrp="1"/>
          </p:cNvSpPr>
          <p:nvPr>
            <p:ph type="title"/>
          </p:nvPr>
        </p:nvSpPr>
        <p:spPr>
          <a:xfrm>
            <a:off x="1100669" y="1097339"/>
            <a:ext cx="10011831" cy="2623885"/>
          </a:xfrm>
        </p:spPr>
        <p:txBody>
          <a:bodyPr vert="horz" lIns="91440" tIns="45720" rIns="91440" bIns="45720" rtlCol="0" anchor="ctr">
            <a:normAutofit fontScale="90000"/>
          </a:bodyPr>
          <a:lstStyle/>
          <a:p>
            <a:pPr algn="ctr"/>
            <a:r>
              <a:rPr lang="en-US" sz="4600" kern="1200" dirty="0">
                <a:solidFill>
                  <a:srgbClr val="FFFFFF"/>
                </a:solidFill>
                <a:latin typeface="+mj-lt"/>
                <a:ea typeface="+mj-ea"/>
                <a:cs typeface="+mj-cs"/>
              </a:rPr>
              <a:t>Talk to us.</a:t>
            </a:r>
            <a:br>
              <a:rPr lang="en-US" sz="4600" kern="1200" dirty="0">
                <a:solidFill>
                  <a:srgbClr val="FFFFFF"/>
                </a:solidFill>
                <a:latin typeface="+mj-lt"/>
                <a:ea typeface="+mj-ea"/>
                <a:cs typeface="+mj-cs"/>
              </a:rPr>
            </a:br>
            <a:r>
              <a:rPr lang="en-US" sz="4600" kern="1200" dirty="0">
                <a:solidFill>
                  <a:srgbClr val="FFFFFF"/>
                </a:solidFill>
                <a:latin typeface="+mj-lt"/>
                <a:ea typeface="+mj-ea"/>
                <a:cs typeface="+mj-cs"/>
              </a:rPr>
              <a:t>Look at the colleges in the previous slides, find out what they can offer, book in some visits. </a:t>
            </a:r>
            <a:r>
              <a:rPr lang="en-US" sz="4600" dirty="0">
                <a:solidFill>
                  <a:srgbClr val="FFFFFF"/>
                </a:solidFill>
              </a:rPr>
              <a:t>Carol Facey</a:t>
            </a:r>
            <a:r>
              <a:rPr lang="en-US" sz="4600" kern="1200" dirty="0">
                <a:solidFill>
                  <a:srgbClr val="FFFFFF"/>
                </a:solidFill>
                <a:latin typeface="+mj-lt"/>
                <a:ea typeface="+mj-ea"/>
                <a:cs typeface="+mj-cs"/>
              </a:rPr>
              <a:t> can help you with this.</a:t>
            </a:r>
          </a:p>
        </p:txBody>
      </p:sp>
      <p:sp>
        <p:nvSpPr>
          <p:cNvPr id="9" name="Rectangle 8">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809171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FAF96C6-B984-48EA-95CE-42B24DBE0B44}"/>
              </a:ext>
            </a:extLst>
          </p:cNvPr>
          <p:cNvSpPr>
            <a:spLocks noGrp="1"/>
          </p:cNvSpPr>
          <p:nvPr>
            <p:ph type="title"/>
          </p:nvPr>
        </p:nvSpPr>
        <p:spPr>
          <a:xfrm>
            <a:off x="1100669" y="1097339"/>
            <a:ext cx="10011831" cy="2623885"/>
          </a:xfrm>
        </p:spPr>
        <p:txBody>
          <a:bodyPr vert="horz" lIns="91440" tIns="45720" rIns="91440" bIns="45720" rtlCol="0" anchor="ctr">
            <a:normAutofit/>
          </a:bodyPr>
          <a:lstStyle/>
          <a:p>
            <a:pPr algn="ctr"/>
            <a:r>
              <a:rPr lang="en-US" sz="6600" kern="1200" dirty="0">
                <a:solidFill>
                  <a:srgbClr val="FFFFFF"/>
                </a:solidFill>
                <a:latin typeface="+mj-lt"/>
                <a:ea typeface="+mj-ea"/>
                <a:cs typeface="+mj-cs"/>
              </a:rPr>
              <a:t>Who can help you ?</a:t>
            </a:r>
          </a:p>
        </p:txBody>
      </p:sp>
      <p:sp>
        <p:nvSpPr>
          <p:cNvPr id="10" name="Rectangle 9">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Rectangle 13">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Title 1">
            <a:extLst>
              <a:ext uri="{FF2B5EF4-FFF2-40B4-BE49-F238E27FC236}">
                <a16:creationId xmlns:a16="http://schemas.microsoft.com/office/drawing/2014/main" id="{6F5CAB6F-BB8A-4772-9938-0881D1E370FA}"/>
              </a:ext>
            </a:extLst>
          </p:cNvPr>
          <p:cNvSpPr txBox="1">
            <a:spLocks/>
          </p:cNvSpPr>
          <p:nvPr/>
        </p:nvSpPr>
        <p:spPr>
          <a:xfrm>
            <a:off x="2914060" y="4566342"/>
            <a:ext cx="6385048" cy="1624733"/>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400" b="1" dirty="0"/>
          </a:p>
          <a:p>
            <a:pPr algn="ctr"/>
            <a:r>
              <a:rPr lang="en-US" sz="1600" b="1" dirty="0"/>
              <a:t>Carol Facey Personal careers Advisor</a:t>
            </a:r>
          </a:p>
          <a:p>
            <a:pPr algn="ctr"/>
            <a:r>
              <a:rPr lang="en-US" sz="1600" b="1" dirty="0"/>
              <a:t>Carol Facey &lt;cvfcareers@gmail.com&gt;</a:t>
            </a:r>
          </a:p>
          <a:p>
            <a:pPr algn="ctr"/>
            <a:r>
              <a:rPr lang="en-US" sz="1600" b="1" dirty="0"/>
              <a:t>Matthew Scarrott/Philippa Hunt : Assistant  Head Teachers</a:t>
            </a:r>
          </a:p>
          <a:p>
            <a:pPr algn="ctr"/>
            <a:endParaRPr lang="en-US" sz="2000" b="1" dirty="0"/>
          </a:p>
          <a:p>
            <a:pPr algn="ctr"/>
            <a:r>
              <a:rPr lang="en-US" sz="1600" b="1" dirty="0">
                <a:hlinkClick r:id="rId2"/>
              </a:rPr>
              <a:t>m.scarrott@uffculme.bham.sch.uk</a:t>
            </a:r>
            <a:endParaRPr lang="en-US" sz="1600" b="1" dirty="0"/>
          </a:p>
          <a:p>
            <a:pPr algn="ctr"/>
            <a:endParaRPr lang="en-US" sz="1600" b="1" dirty="0"/>
          </a:p>
          <a:p>
            <a:pPr algn="ctr"/>
            <a:r>
              <a:rPr lang="en-US" sz="1600" b="1" dirty="0">
                <a:hlinkClick r:id="rId3"/>
              </a:rPr>
              <a:t>p.hunt@uffculme.bham.sch.uk</a:t>
            </a:r>
            <a:endParaRPr lang="en-US" sz="1600" b="1" dirty="0"/>
          </a:p>
          <a:p>
            <a:pPr algn="ctr"/>
            <a:endParaRPr lang="en-US" sz="1600" b="1" dirty="0"/>
          </a:p>
          <a:p>
            <a:pPr algn="ctr"/>
            <a:endParaRPr lang="en-US" sz="1600" b="1" dirty="0"/>
          </a:p>
          <a:p>
            <a:pPr algn="ctr"/>
            <a:r>
              <a:rPr lang="en-US" sz="1600" b="1" dirty="0"/>
              <a:t>Lisa Williams : Assistant Head Teacher. Head of </a:t>
            </a:r>
            <a:r>
              <a:rPr lang="en-US" sz="1600" b="1" dirty="0" err="1"/>
              <a:t>Uffculme</a:t>
            </a:r>
            <a:r>
              <a:rPr lang="en-US" sz="1600" b="1" dirty="0"/>
              <a:t> Sixth Form</a:t>
            </a:r>
          </a:p>
          <a:p>
            <a:pPr algn="ctr"/>
            <a:endParaRPr lang="en-US" sz="1200" b="1" dirty="0"/>
          </a:p>
          <a:p>
            <a:pPr algn="ctr"/>
            <a:r>
              <a:rPr lang="en-US" sz="1600" b="1" dirty="0">
                <a:hlinkClick r:id="rId4"/>
              </a:rPr>
              <a:t>l.williams@uffculme.bham.sch.uk</a:t>
            </a:r>
            <a:endParaRPr lang="en-US" sz="1600" b="1" dirty="0"/>
          </a:p>
          <a:p>
            <a:pPr algn="ctr"/>
            <a:endParaRPr lang="en-US" sz="1200" b="1" dirty="0"/>
          </a:p>
        </p:txBody>
      </p:sp>
    </p:spTree>
    <p:extLst>
      <p:ext uri="{BB962C8B-B14F-4D97-AF65-F5344CB8AC3E}">
        <p14:creationId xmlns:p14="http://schemas.microsoft.com/office/powerpoint/2010/main" val="2860964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435</TotalTime>
  <Words>935</Words>
  <Application>Microsoft Office PowerPoint</Application>
  <PresentationFormat>Widescreen</PresentationFormat>
  <Paragraphs>84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  Uffculme School Parents’ Guide  to the  Post 16/Post 19 Transition Process.</vt:lpstr>
      <vt:lpstr>During Years 10 and 13 parents and students will be thinking about what comes after school or sixth form.</vt:lpstr>
      <vt:lpstr>Students at Uffculme have decisions to make about what is best for their future.  There is a timeline for these decisions to be made.</vt:lpstr>
      <vt:lpstr>             </vt:lpstr>
      <vt:lpstr>How do you know what to look for  when visiting colleges/sixth form provision?</vt:lpstr>
      <vt:lpstr>Where did Uffculme students go to last year after years 11 and 14?</vt:lpstr>
      <vt:lpstr>What questions can you ask on your visits?</vt:lpstr>
      <vt:lpstr>What you need to do now ?</vt:lpstr>
      <vt:lpstr>Talk to us. Look at the colleges in the previous slides, find out what they can offer, book in some visits. Carol Facey can help you with this.</vt:lpstr>
      <vt:lpstr>Who can help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Post 16 and Post 19</dc:title>
  <dc:creator>Philippa Hunt</dc:creator>
  <cp:lastModifiedBy>Philippa Hunt</cp:lastModifiedBy>
  <cp:revision>8</cp:revision>
  <dcterms:created xsi:type="dcterms:W3CDTF">2021-12-08T11:44:06Z</dcterms:created>
  <dcterms:modified xsi:type="dcterms:W3CDTF">2024-04-18T13:53:31Z</dcterms:modified>
</cp:coreProperties>
</file>